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8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 smtClean="0"/>
              <a:t>М</a:t>
            </a:r>
            <a:r>
              <a:rPr lang="en-US" b="1" dirty="0" err="1" smtClean="0"/>
              <a:t>одели</a:t>
            </a:r>
            <a:r>
              <a:rPr lang="en-US" b="1" dirty="0" smtClean="0"/>
              <a:t> </a:t>
            </a:r>
            <a:r>
              <a:rPr lang="ru-RU" b="1" dirty="0" smtClean="0"/>
              <a:t>а</a:t>
            </a:r>
            <a:r>
              <a:rPr lang="en-US" b="1" dirty="0" err="1" smtClean="0"/>
              <a:t>вторегресси</a:t>
            </a:r>
            <a:r>
              <a:rPr lang="ru-RU" b="1" dirty="0" smtClean="0"/>
              <a:t>и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smtClean="0"/>
              <a:t>с</a:t>
            </a:r>
            <a:r>
              <a:rPr lang="en-US" b="1" dirty="0" err="1" smtClean="0"/>
              <a:t>кользящ</a:t>
            </a:r>
            <a:r>
              <a:rPr lang="ru-RU" b="1" dirty="0" smtClean="0"/>
              <a:t>его</a:t>
            </a:r>
            <a:r>
              <a:rPr lang="en-US" b="1" dirty="0" smtClean="0"/>
              <a:t> </a:t>
            </a:r>
            <a:r>
              <a:rPr lang="en-US" b="1" dirty="0" err="1" smtClean="0"/>
              <a:t>средн</a:t>
            </a:r>
            <a:r>
              <a:rPr lang="ru-RU" b="1" dirty="0" smtClean="0"/>
              <a:t>его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6730" y="3429000"/>
            <a:ext cx="9144000" cy="2906338"/>
          </a:xfrm>
        </p:spPr>
        <p:txBody>
          <a:bodyPr>
            <a:normAutofit fontScale="85000" lnSpcReduction="20000"/>
          </a:bodyPr>
          <a:lstStyle/>
          <a:p>
            <a:pPr rtl="0"/>
            <a:r>
              <a:rPr lang="en-US" dirty="0"/>
              <a:t>Специфика использования авторегрессии (AR</a:t>
            </a:r>
            <a:r>
              <a:rPr lang="en-US" dirty="0" smtClean="0"/>
              <a:t>)</a:t>
            </a:r>
            <a:r>
              <a:rPr lang="ru-RU" dirty="0" smtClean="0"/>
              <a:t> и </a:t>
            </a:r>
            <a:r>
              <a:rPr lang="en-US" dirty="0" err="1" smtClean="0"/>
              <a:t>скользящ</a:t>
            </a:r>
            <a:r>
              <a:rPr lang="ru-RU" dirty="0" smtClean="0"/>
              <a:t>его</a:t>
            </a:r>
            <a:r>
              <a:rPr lang="en-US" dirty="0" smtClean="0"/>
              <a:t> </a:t>
            </a:r>
            <a:r>
              <a:rPr lang="en-US" dirty="0" err="1" smtClean="0"/>
              <a:t>средн</a:t>
            </a:r>
            <a:r>
              <a:rPr lang="ru-RU" dirty="0" smtClean="0"/>
              <a:t>его</a:t>
            </a:r>
            <a:r>
              <a:rPr lang="en-US" dirty="0" smtClean="0"/>
              <a:t> </a:t>
            </a:r>
            <a:r>
              <a:rPr lang="en-US" dirty="0"/>
              <a:t>(MA) и </a:t>
            </a:r>
            <a:r>
              <a:rPr lang="ru-RU" dirty="0" smtClean="0"/>
              <a:t> </a:t>
            </a:r>
            <a:r>
              <a:rPr lang="en-US" dirty="0" err="1" smtClean="0"/>
              <a:t>объединенн</a:t>
            </a:r>
            <a:r>
              <a:rPr lang="ru-RU" dirty="0" smtClean="0"/>
              <a:t>ой</a:t>
            </a:r>
            <a:r>
              <a:rPr lang="en-US" dirty="0" smtClean="0"/>
              <a:t> </a:t>
            </a:r>
            <a:r>
              <a:rPr lang="en-US" dirty="0" err="1" smtClean="0"/>
              <a:t>модел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АРСС (</a:t>
            </a:r>
            <a:r>
              <a:rPr lang="en-US" dirty="0" smtClean="0"/>
              <a:t>ARMA</a:t>
            </a:r>
            <a:r>
              <a:rPr lang="ru-RU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pPr rtl="0"/>
            <a:r>
              <a:rPr lang="en-US" dirty="0"/>
              <a:t>Интегрированная </a:t>
            </a:r>
            <a:r>
              <a:rPr lang="en-US" dirty="0" err="1"/>
              <a:t>модель</a:t>
            </a:r>
            <a:r>
              <a:rPr lang="en-US" dirty="0"/>
              <a:t> </a:t>
            </a:r>
            <a:r>
              <a:rPr lang="en-US" dirty="0" smtClean="0"/>
              <a:t>ARMA</a:t>
            </a:r>
            <a:r>
              <a:rPr lang="ru-RU" dirty="0" smtClean="0"/>
              <a:t> </a:t>
            </a:r>
            <a:r>
              <a:rPr lang="en-US" dirty="0" smtClean="0"/>
              <a:t>(ARIMA) </a:t>
            </a:r>
            <a:r>
              <a:rPr lang="en-US" dirty="0"/>
              <a:t>и ее использование в анализе временных рядов;</a:t>
            </a:r>
          </a:p>
          <a:p>
            <a:pPr rtl="0"/>
            <a:r>
              <a:rPr lang="en-US" dirty="0"/>
              <a:t>Сезонная интегрированная модель ARMA </a:t>
            </a:r>
            <a:r>
              <a:rPr lang="en-US" dirty="0" smtClean="0"/>
              <a:t>(SARIMA) и </a:t>
            </a:r>
            <a:r>
              <a:rPr lang="en-US" dirty="0"/>
              <a:t>ее использование в анализе временных рядов;</a:t>
            </a:r>
          </a:p>
          <a:p>
            <a:pPr rtl="0"/>
            <a:r>
              <a:rPr lang="en-US" dirty="0"/>
              <a:t>Особенности </a:t>
            </a:r>
            <a:r>
              <a:rPr lang="en-US" dirty="0" err="1"/>
              <a:t>выбора</a:t>
            </a:r>
            <a:r>
              <a:rPr lang="en-US" dirty="0"/>
              <a:t> </a:t>
            </a:r>
            <a:r>
              <a:rPr lang="ru-RU" dirty="0" smtClean="0"/>
              <a:t>порядка</a:t>
            </a:r>
            <a:r>
              <a:rPr lang="en-US" dirty="0" smtClean="0"/>
              <a:t> </a:t>
            </a:r>
            <a:r>
              <a:rPr lang="en-US" dirty="0"/>
              <a:t>моделей ARMA и других;</a:t>
            </a:r>
          </a:p>
          <a:p>
            <a:pPr rtl="0"/>
            <a:r>
              <a:rPr lang="en-US" dirty="0"/>
              <a:t>Обзор других моделей на базе ARMA;</a:t>
            </a:r>
          </a:p>
          <a:p>
            <a:pPr rtl="0"/>
            <a:r>
              <a:rPr lang="en-US" dirty="0"/>
              <a:t>Примеры решения задач анализа временных рядов с использованием ARMA.</a:t>
            </a:r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smtClean="0"/>
              <a:t>Модель </a:t>
            </a:r>
            <a:r>
              <a:rPr lang="en-US" b="1" dirty="0" smtClean="0"/>
              <a:t>ARIMA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766177" cy="5853952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/>
                  <a:t> Примечания об ARIMA: </a:t>
                </a:r>
              </a:p>
              <a:p>
                <a:pPr algn="l" rtl="0"/>
                <a:r>
                  <a:rPr lang="en-US" sz="2000" dirty="0"/>
                  <a:t>ARIMA (0,1,0) случайное блуждание - простейшая модель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 ARIMA (0,1,1) простое экспоненциальное сглаживание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Модель без порядков дифференцирования предполагает, что исходный ряд является </a:t>
                </a:r>
                <a:r>
                  <a:rPr lang="en-US" sz="2000" dirty="0" err="1"/>
                  <a:t>стационарным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(</a:t>
                </a:r>
                <a:r>
                  <a:rPr lang="ru-RU" sz="2000" dirty="0" smtClean="0"/>
                  <a:t>в смысле тренда</a:t>
                </a:r>
                <a:r>
                  <a:rPr lang="en-US" sz="2000" dirty="0" smtClean="0"/>
                  <a:t>). 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Модель с одним порядком дифференцирования предполагает, что исходный ряд имеет постоянный средний тренд (например, случайное блуждание или модель типа простого скользящего среднего). </a:t>
                </a:r>
              </a:p>
              <a:p>
                <a:pPr algn="l" rtl="0"/>
                <a:r>
                  <a:rPr lang="en-US" sz="2000" dirty="0"/>
                  <a:t>Модель с двумя порядками дифференцирования предполагает, </a:t>
                </a:r>
                <a:r>
                  <a:rPr lang="ru-RU" sz="2000" dirty="0" smtClean="0"/>
                  <a:t/>
                </a:r>
                <a:br>
                  <a:rPr lang="ru-RU" sz="2000" dirty="0" smtClean="0"/>
                </a:br>
                <a:r>
                  <a:rPr lang="en-US" sz="2000" dirty="0" err="1" smtClean="0"/>
                  <a:t>что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исходный ряд имеет изменяющийся во времени </a:t>
                </a:r>
                <a:r>
                  <a:rPr lang="en-US" sz="2000" dirty="0" err="1"/>
                  <a:t>тренд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/>
                </a:r>
                <a:br>
                  <a:rPr lang="ru-RU" sz="2000" dirty="0" smtClean="0"/>
                </a:br>
                <a:r>
                  <a:rPr lang="en-US" sz="2000" dirty="0" smtClean="0"/>
                  <a:t>(</a:t>
                </a:r>
                <a:r>
                  <a:rPr lang="en-US" sz="2000" dirty="0"/>
                  <a:t>например, случайный тренд или модель типа EMA).</a:t>
                </a: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766177" cy="5853952"/>
              </a:xfrm>
              <a:blipFill>
                <a:blip r:embed="rId2"/>
                <a:stretch>
                  <a:fillRect l="-466" t="-11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image.png">
            <a:extLst>
              <a:ext uri="{FF2B5EF4-FFF2-40B4-BE49-F238E27FC236}">
                <a16:creationId xmlns:a16="http://schemas.microsoft.com/office/drawing/2014/main" id="{23E3BF3A-A10F-465B-9A1E-FBCCB409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49" y="3920478"/>
            <a:ext cx="3990975" cy="260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19EF17-BDC7-402B-9DB4-2A39AAD62287}"/>
              </a:ext>
            </a:extLst>
          </p:cNvPr>
          <p:cNvSpPr/>
          <p:nvPr/>
        </p:nvSpPr>
        <p:spPr>
          <a:xfrm>
            <a:off x="1323976" y="48342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Вот таблица соответствия между ETS и некоторыми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моделями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SARIMA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Стационарность ARIMA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697821" cy="5853952"/>
          </a:xfrm>
        </p:spPr>
        <p:txBody>
          <a:bodyPr>
            <a:normAutofit fontScale="62500" lnSpcReduction="20000"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Первое, что вам нужно сделать при работе с ARIMA - это определить деривацию (исключить тренд и сделать данные более стационарными). 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Как правило, применяется производная на 1-3 порядка, реже - больше. 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Для проверки стационарности можно использовать множество статистических и визуальных методов, среди которых: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 err="1"/>
              <a:t>Статистика</a:t>
            </a:r>
            <a:r>
              <a:rPr lang="en-US" b="1" dirty="0"/>
              <a:t> </a:t>
            </a:r>
            <a:r>
              <a:rPr lang="ru-RU" b="1" dirty="0" smtClean="0"/>
              <a:t>скользящего окна (</a:t>
            </a:r>
            <a:r>
              <a:rPr lang="en-US" b="1" dirty="0"/>
              <a:t>Rolling Statistics</a:t>
            </a:r>
            <a:r>
              <a:rPr lang="ru-RU" b="1" dirty="0" smtClean="0"/>
              <a:t>)</a:t>
            </a:r>
            <a:r>
              <a:rPr lang="en-US" dirty="0" smtClean="0"/>
              <a:t>: </a:t>
            </a:r>
            <a:r>
              <a:rPr lang="en-US" dirty="0"/>
              <a:t>Постройте скользящее среднее и скользящее стандартное отклонение. Временные ряды являются стационарными, если они остаются постоянными во </a:t>
            </a:r>
            <a:r>
              <a:rPr lang="en-US" dirty="0" err="1"/>
              <a:t>времени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посмотрите</a:t>
            </a:r>
            <a:r>
              <a:rPr lang="en-US" dirty="0"/>
              <a:t>, являются ли линии прямыми и параллельными оси x). Этот метод соответствует слабому определению стационарного.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b="1" dirty="0" smtClean="0"/>
              <a:t>ACF </a:t>
            </a:r>
            <a:r>
              <a:rPr lang="en-US" b="1" dirty="0"/>
              <a:t>анализ </a:t>
            </a:r>
            <a:r>
              <a:rPr lang="en-US" dirty="0"/>
              <a:t>- для нестационарного процесса вы увидите </a:t>
            </a:r>
            <a:r>
              <a:rPr lang="en-US" dirty="0" err="1"/>
              <a:t>медленное</a:t>
            </a:r>
            <a:r>
              <a:rPr lang="en-US" dirty="0"/>
              <a:t> </a:t>
            </a:r>
            <a:r>
              <a:rPr lang="en-US" dirty="0" err="1" smtClean="0"/>
              <a:t>убывание</a:t>
            </a:r>
            <a:r>
              <a:rPr lang="ru-RU" dirty="0" smtClean="0"/>
              <a:t> </a:t>
            </a:r>
            <a:r>
              <a:rPr lang="ru-RU" dirty="0" err="1" smtClean="0"/>
              <a:t>коэфициентоа</a:t>
            </a:r>
            <a:r>
              <a:rPr lang="ru-RU" dirty="0" smtClean="0"/>
              <a:t> АКФ.</a:t>
            </a:r>
            <a:r>
              <a:rPr lang="en-US" dirty="0" smtClean="0"/>
              <a:t>  </a:t>
            </a:r>
            <a:r>
              <a:rPr lang="en-US" dirty="0"/>
              <a:t>Для стационарной последовательной автокорреляционной функции (АКФ) график довольно быстро затухает до нуля или ниже.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Расширенный </a:t>
            </a:r>
            <a:r>
              <a:rPr lang="en-US" b="1" dirty="0" err="1"/>
              <a:t>тест</a:t>
            </a:r>
            <a:r>
              <a:rPr lang="en-US" b="1" dirty="0"/>
              <a:t> </a:t>
            </a:r>
            <a:r>
              <a:rPr lang="en-US" b="1" dirty="0" err="1" smtClean="0"/>
              <a:t>Дики-Фуллера</a:t>
            </a:r>
            <a:r>
              <a:rPr lang="ru-RU" b="1" dirty="0" smtClean="0"/>
              <a:t> (</a:t>
            </a:r>
            <a:r>
              <a:rPr lang="en-US" b="1" dirty="0"/>
              <a:t>Augmented Dickey-Fuller </a:t>
            </a:r>
            <a:r>
              <a:rPr lang="en-US" b="1" dirty="0" smtClean="0"/>
              <a:t>Test,</a:t>
            </a:r>
            <a:r>
              <a:rPr lang="ru-RU" b="1" dirty="0" smtClean="0"/>
              <a:t> </a:t>
            </a:r>
            <a:r>
              <a:rPr lang="en-US" b="1" dirty="0" smtClean="0"/>
              <a:t>ADF</a:t>
            </a:r>
            <a:r>
              <a:rPr lang="ru-RU" b="1" dirty="0" smtClean="0"/>
              <a:t>)</a:t>
            </a:r>
            <a:r>
              <a:rPr lang="en-US" dirty="0" smtClean="0"/>
              <a:t>: </a:t>
            </a:r>
            <a:r>
              <a:rPr lang="en-US" dirty="0"/>
              <a:t>Временной ряд считается стационарным по </a:t>
            </a:r>
            <a:r>
              <a:rPr lang="en-US" dirty="0" err="1"/>
              <a:t>определенному</a:t>
            </a:r>
            <a:r>
              <a:rPr lang="en-US" dirty="0"/>
              <a:t> </a:t>
            </a:r>
            <a:r>
              <a:rPr lang="en-US" dirty="0" err="1" smtClean="0"/>
              <a:t>критерию</a:t>
            </a:r>
            <a:r>
              <a:rPr lang="en-US" dirty="0" smtClean="0"/>
              <a:t>, </a:t>
            </a:r>
            <a:r>
              <a:rPr lang="ru-RU" dirty="0" smtClean="0"/>
              <a:t>связанному с единичной окружностью на </a:t>
            </a:r>
            <a:r>
              <a:rPr lang="en-US" dirty="0" smtClean="0"/>
              <a:t>z </a:t>
            </a:r>
            <a:r>
              <a:rPr lang="ru-RU" dirty="0" smtClean="0"/>
              <a:t>плоскости. При расчете критерия</a:t>
            </a:r>
            <a:r>
              <a:rPr lang="en-US" dirty="0" smtClean="0"/>
              <a:t> </a:t>
            </a:r>
            <a:r>
              <a:rPr lang="en-US" dirty="0"/>
              <a:t>также </a:t>
            </a:r>
            <a:r>
              <a:rPr lang="en-US" dirty="0" err="1"/>
              <a:t>вычисляется</a:t>
            </a:r>
            <a:r>
              <a:rPr lang="en-US" dirty="0"/>
              <a:t> </a:t>
            </a:r>
            <a:r>
              <a:rPr lang="en-US" dirty="0" smtClean="0"/>
              <a:t>p-</a:t>
            </a:r>
            <a:r>
              <a:rPr lang="en-US" dirty="0" err="1" smtClean="0"/>
              <a:t>значение</a:t>
            </a:r>
            <a:r>
              <a:rPr lang="ru-RU" dirty="0" smtClean="0"/>
              <a:t> (статистическая значимость)</a:t>
            </a:r>
            <a:r>
              <a:rPr lang="en-US" dirty="0" smtClean="0"/>
              <a:t>. </a:t>
            </a:r>
            <a:r>
              <a:rPr lang="en-US" dirty="0"/>
              <a:t>Если значение p низкое (согласно нулевой гипотезе) и критические значения при доверительных интервалах 1%, 5%, 10% максимально близки к статистике ADF.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Тест Квятковского – Филлипса – Шмидта – Шина (KPSS)</a:t>
            </a:r>
            <a:r>
              <a:rPr lang="en-US" dirty="0"/>
              <a:t> который также является </a:t>
            </a:r>
            <a:r>
              <a:rPr lang="en-US" dirty="0" err="1"/>
              <a:t>тестом</a:t>
            </a:r>
            <a:r>
              <a:rPr lang="en-US" dirty="0"/>
              <a:t> </a:t>
            </a:r>
            <a:r>
              <a:rPr lang="ru-RU" dirty="0"/>
              <a:t>единичной </a:t>
            </a:r>
            <a:r>
              <a:rPr lang="ru-RU" dirty="0" smtClean="0"/>
              <a:t>окружности </a:t>
            </a:r>
            <a:r>
              <a:rPr lang="en-US" dirty="0" smtClean="0"/>
              <a:t>z </a:t>
            </a:r>
            <a:r>
              <a:rPr lang="ru-RU" dirty="0"/>
              <a:t>плоскости</a:t>
            </a:r>
            <a:r>
              <a:rPr lang="en-US" dirty="0" smtClean="0"/>
              <a:t>, </a:t>
            </a:r>
            <a:r>
              <a:rPr lang="en-US" dirty="0"/>
              <a:t>но отличается от ADF в случае детерминированного тренда с точками перегиба.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r>
              <a:rPr lang="en-US" b="1" dirty="0" smtClean="0"/>
              <a:t> </a:t>
            </a:r>
            <a:r>
              <a:rPr lang="en-US" b="1" dirty="0"/>
              <a:t>ARIMA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9" y="905436"/>
            <a:ext cx="11364446" cy="585395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После выбора порядка интеграции необходимо </a:t>
            </a:r>
            <a:r>
              <a:rPr lang="en-US" sz="2400" dirty="0" err="1"/>
              <a:t>выбрать</a:t>
            </a:r>
            <a:r>
              <a:rPr lang="en-US" sz="2400" dirty="0"/>
              <a:t> </a:t>
            </a:r>
            <a:r>
              <a:rPr lang="ru-RU" sz="2400" dirty="0" err="1" smtClean="0"/>
              <a:t>пордяки</a:t>
            </a:r>
            <a:r>
              <a:rPr lang="en-US" sz="2400" dirty="0" smtClean="0"/>
              <a:t> </a:t>
            </a:r>
            <a:r>
              <a:rPr lang="en-US" sz="2400" dirty="0"/>
              <a:t>AR и MA. </a:t>
            </a:r>
            <a:r>
              <a:rPr lang="ru-RU" sz="2400" dirty="0" smtClean="0"/>
              <a:t>Для этого </a:t>
            </a:r>
            <a:r>
              <a:rPr lang="en-US" sz="2400" dirty="0" err="1" smtClean="0"/>
              <a:t>могут</a:t>
            </a:r>
            <a:r>
              <a:rPr lang="en-US" sz="2400" dirty="0" smtClean="0"/>
              <a:t> </a:t>
            </a:r>
            <a:r>
              <a:rPr lang="en-US" sz="2400" dirty="0" err="1"/>
              <a:t>быть</a:t>
            </a:r>
            <a:r>
              <a:rPr lang="en-US" sz="2400" dirty="0"/>
              <a:t> </a:t>
            </a:r>
            <a:r>
              <a:rPr lang="ru-RU" sz="2400" dirty="0" smtClean="0"/>
              <a:t>даны </a:t>
            </a:r>
            <a:r>
              <a:rPr lang="en-US" sz="2400" dirty="0" err="1" smtClean="0"/>
              <a:t>следующие</a:t>
            </a:r>
            <a:r>
              <a:rPr lang="en-US" sz="2400" dirty="0" smtClean="0"/>
              <a:t> </a:t>
            </a:r>
            <a:r>
              <a:rPr lang="en-US" sz="2400" dirty="0" err="1" smtClean="0"/>
              <a:t>рекомендации</a:t>
            </a:r>
            <a:endParaRPr lang="en-US" sz="2400" dirty="0"/>
          </a:p>
          <a:p>
            <a:pPr algn="l" rtl="0"/>
            <a:endParaRPr lang="en-US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8679285-94BC-45E3-AB5C-3D14E13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22028"/>
              </p:ext>
            </p:extLst>
          </p:nvPr>
        </p:nvGraphicFramePr>
        <p:xfrm>
          <a:off x="838200" y="1809363"/>
          <a:ext cx="10429873" cy="3143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04784">
                  <a:extLst>
                    <a:ext uri="{9D8B030D-6E8A-4147-A177-3AD203B41FA5}">
                      <a16:colId xmlns:a16="http://schemas.microsoft.com/office/drawing/2014/main" val="3810330014"/>
                    </a:ext>
                  </a:extLst>
                </a:gridCol>
                <a:gridCol w="3209192">
                  <a:extLst>
                    <a:ext uri="{9D8B030D-6E8A-4147-A177-3AD203B41FA5}">
                      <a16:colId xmlns:a16="http://schemas.microsoft.com/office/drawing/2014/main" val="928333261"/>
                    </a:ext>
                  </a:extLst>
                </a:gridCol>
                <a:gridCol w="4215897">
                  <a:extLst>
                    <a:ext uri="{9D8B030D-6E8A-4147-A177-3AD203B41FA5}">
                      <a16:colId xmlns:a16="http://schemas.microsoft.com/office/drawing/2014/main" val="31995572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4358686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 err="1">
                          <a:effectLst/>
                        </a:rPr>
                        <a:t>Выбор</a:t>
                      </a:r>
                      <a:r>
                        <a:rPr lang="en-US" sz="2800" u="none" strike="noStrike" dirty="0">
                          <a:effectLst/>
                        </a:rPr>
                        <a:t> </a:t>
                      </a:r>
                      <a:r>
                        <a:rPr lang="ru-RU" sz="2800" u="none" strike="noStrike" dirty="0" err="1" smtClean="0">
                          <a:effectLst/>
                        </a:rPr>
                        <a:t>пордяка</a:t>
                      </a:r>
                      <a:r>
                        <a:rPr 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sz="2800" u="none" strike="noStrike" dirty="0">
                          <a:effectLst/>
                        </a:rPr>
                        <a:t>ARMA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448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u="none" strike="noStrike" dirty="0" smtClean="0">
                          <a:effectLst/>
                        </a:rPr>
                        <a:t>график</a:t>
                      </a:r>
                      <a:r>
                        <a:rPr lang="en-US" sz="1800" u="none" strike="noStrike" dirty="0" smtClean="0">
                          <a:effectLst/>
                        </a:rPr>
                        <a:t> ACF</a:t>
                      </a:r>
                      <a:r>
                        <a:rPr lang="ru-RU" sz="1800" u="none" strike="noStrike" dirty="0" smtClean="0">
                          <a:effectLst/>
                        </a:rPr>
                        <a:t> (АКФ)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u="none" strike="noStrike" dirty="0" smtClean="0">
                          <a:effectLst/>
                        </a:rPr>
                        <a:t>график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PACF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Заключение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098697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u="none" strike="noStrike" dirty="0" smtClean="0">
                          <a:effectLst/>
                        </a:rPr>
                        <a:t>Сходится к 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0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каким</a:t>
                      </a:r>
                      <a:r>
                        <a:rPr lang="en-US" sz="1800" u="none" strike="noStrike" dirty="0" smtClean="0">
                          <a:effectLst/>
                        </a:rPr>
                        <a:t>-</a:t>
                      </a:r>
                      <a:r>
                        <a:rPr lang="ru-RU" sz="1800" u="none" strike="noStrike" dirty="0" smtClean="0">
                          <a:effectLst/>
                        </a:rPr>
                        <a:t>либо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образом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Ненулевые значения в первых p точках; </a:t>
                      </a:r>
                      <a:r>
                        <a:rPr lang="ru-RU" sz="1800" u="none" strike="noStrike" dirty="0" smtClean="0">
                          <a:effectLst/>
                        </a:rPr>
                        <a:t>потом нули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AR (p) Модель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84267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Ненулевые значения в первых q точках; </a:t>
                      </a:r>
                      <a:r>
                        <a:rPr lang="ru-RU" sz="1800" u="none" strike="noStrike" dirty="0" smtClean="0">
                          <a:effectLst/>
                        </a:rPr>
                        <a:t>потом нули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u="none" strike="noStrike" dirty="0" smtClean="0">
                          <a:effectLst/>
                        </a:rPr>
                        <a:t>Сходится к </a:t>
                      </a:r>
                      <a:r>
                        <a:rPr lang="en-US" sz="1800" u="none" strike="noStrike" dirty="0" smtClean="0">
                          <a:effectLst/>
                        </a:rPr>
                        <a:t> 0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каким</a:t>
                      </a:r>
                      <a:r>
                        <a:rPr lang="en-US" sz="1800" u="none" strike="noStrike" dirty="0" smtClean="0">
                          <a:effectLst/>
                        </a:rPr>
                        <a:t>-</a:t>
                      </a:r>
                      <a:r>
                        <a:rPr lang="ru-RU" sz="1800" u="none" strike="noStrike" dirty="0" smtClean="0">
                          <a:effectLst/>
                        </a:rPr>
                        <a:t>либо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образом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Модель MA (q)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77651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Значения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близкие</a:t>
                      </a:r>
                      <a:r>
                        <a:rPr lang="en-US" sz="1800" u="none" strike="noStrike" dirty="0">
                          <a:effectLst/>
                        </a:rPr>
                        <a:t> к 1, </a:t>
                      </a:r>
                      <a:r>
                        <a:rPr lang="en-US" sz="1800" u="none" strike="noStrike" dirty="0" err="1">
                          <a:effectLst/>
                        </a:rPr>
                        <a:t>без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ru-RU" sz="1800" u="none" strike="noStrike" dirty="0" smtClean="0">
                          <a:effectLst/>
                        </a:rPr>
                        <a:t>сходимости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Значения, близкие к 1, </a:t>
                      </a:r>
                      <a:r>
                        <a:rPr lang="en-US" sz="1800" u="none" strike="noStrike" dirty="0" err="1">
                          <a:effectLst/>
                        </a:rPr>
                        <a:t>без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ru-RU" sz="1800" u="none" strike="noStrike" dirty="0" smtClean="0">
                          <a:effectLst/>
                        </a:rPr>
                        <a:t>сходимости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Симптомы нестационарного ряда. Скорее всего,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необходим</a:t>
                      </a:r>
                      <a:r>
                        <a:rPr lang="ru-RU" sz="1800" u="none" strike="noStrike" dirty="0" smtClean="0">
                          <a:effectLst/>
                        </a:rPr>
                        <a:t>о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дифференци</a:t>
                      </a:r>
                      <a:r>
                        <a:rPr lang="ru-RU" sz="1800" u="none" strike="noStrike" dirty="0" err="1" smtClean="0">
                          <a:effectLst/>
                        </a:rPr>
                        <a:t>ровать</a:t>
                      </a:r>
                      <a:r>
                        <a:rPr lang="en-US" sz="1800" u="none" strike="noStrike" dirty="0" smtClean="0">
                          <a:effectLst/>
                        </a:rPr>
                        <a:t>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1503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Нет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существенных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корреляций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Нет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существенных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корреляций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 smtClean="0">
                          <a:effectLst/>
                        </a:rPr>
                        <a:t>Случайн</a:t>
                      </a:r>
                      <a:r>
                        <a:rPr lang="ru-RU" sz="1800" u="none" strike="noStrike" dirty="0" err="1" smtClean="0">
                          <a:effectLst/>
                        </a:rPr>
                        <a:t>ый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ru-RU" sz="1800" u="none" strike="noStrike" dirty="0" smtClean="0">
                          <a:effectLst/>
                        </a:rPr>
                        <a:t>ряд</a:t>
                      </a:r>
                      <a:r>
                        <a:rPr lang="en-US" sz="1800" u="none" strike="noStrike" dirty="0" smtClean="0">
                          <a:effectLst/>
                        </a:rPr>
                        <a:t>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63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9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7D1D9-176E-4DAF-80F0-AF1A911D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 smtClean="0"/>
              <a:t>Модель сезонной и</a:t>
            </a:r>
            <a:r>
              <a:rPr lang="en-US" sz="4000" b="1" dirty="0" err="1" smtClean="0"/>
              <a:t>нтегрированно</a:t>
            </a:r>
            <a:r>
              <a:rPr lang="ru-RU" sz="4000" b="1" dirty="0" smtClean="0"/>
              <a:t>й </a:t>
            </a:r>
            <a:r>
              <a:rPr lang="en-US" sz="4000" b="1" dirty="0" err="1" smtClean="0"/>
              <a:t>авторегресси</a:t>
            </a:r>
            <a:r>
              <a:rPr lang="ru-RU" sz="4000" b="1" dirty="0" smtClean="0"/>
              <a:t> -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скользяще</a:t>
            </a:r>
            <a:r>
              <a:rPr lang="ru-RU" sz="4000" b="1" dirty="0" err="1" smtClean="0"/>
              <a:t>го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средне</a:t>
            </a:r>
            <a:r>
              <a:rPr lang="ru-RU" sz="4000" b="1" dirty="0" err="1" smtClean="0"/>
              <a:t>го</a:t>
            </a:r>
            <a:r>
              <a:rPr lang="ru-RU" sz="4000" b="1" dirty="0" smtClean="0"/>
              <a:t> </a:t>
            </a:r>
            <a:r>
              <a:rPr lang="en-US" sz="4000" b="1" dirty="0" smtClean="0"/>
              <a:t> (SARIMA).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EFCB88-4A88-433E-A1D2-1BDEEDA4F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595280"/>
                <a:ext cx="10953750" cy="4351338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/>
                  <a:t>Если модель имеет </a:t>
                </a:r>
                <a:r>
                  <a:rPr lang="en-US" sz="2000" dirty="0" err="1"/>
                  <a:t>сильную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сезонн</a:t>
                </a:r>
                <a:r>
                  <a:rPr lang="ru-RU" sz="2000" dirty="0" err="1" smtClean="0"/>
                  <a:t>ую</a:t>
                </a:r>
                <a:r>
                  <a:rPr lang="ru-RU" sz="2000" dirty="0" smtClean="0"/>
                  <a:t> </a:t>
                </a:r>
                <a:r>
                  <a:rPr lang="ru-RU" sz="2000" dirty="0" err="1" smtClean="0"/>
                  <a:t>составлюящую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то она может быть компенсирована так называемой сезонной производной, имеющей вид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 В операторной форме это можно представить как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=(1−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 err="1" smtClean="0"/>
                  <a:t>Таким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образом, может быть введена так называемая сезонная авторегрессионная интегрированная скользящая средняя (SARIMA).</a:t>
                </a: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EFCB88-4A88-433E-A1D2-1BDEEDA4F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595280"/>
                <a:ext cx="10953750" cy="4351338"/>
              </a:xfrm>
              <a:blipFill>
                <a:blip r:embed="rId2"/>
                <a:stretch>
                  <a:fillRect l="-501" t="-1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1311B5B-0E35-4E01-8ADD-47ECBCA4BBF9}"/>
              </a:ext>
            </a:extLst>
          </p:cNvPr>
          <p:cNvSpPr/>
          <p:nvPr/>
        </p:nvSpPr>
        <p:spPr>
          <a:xfrm>
            <a:off x="3307748" y="6123543"/>
            <a:ext cx="7975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Обратите внимание,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что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обе </a:t>
            </a:r>
            <a:r>
              <a:rPr lang="en-US" b="1" dirty="0" err="1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производные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берутся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только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по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части AR.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6F65CA-047B-4ACE-8A90-AC49DBBE042E}"/>
                  </a:ext>
                </a:extLst>
              </p:cNvPr>
              <p:cNvSpPr/>
              <p:nvPr/>
            </p:nvSpPr>
            <p:spPr>
              <a:xfrm>
                <a:off x="1174376" y="3880941"/>
                <a:ext cx="9843247" cy="2242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Полное уравнение SARIMA можно представить в виде </a:t>
                </a:r>
              </a:p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)(1−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)+(1+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или в более компактной форме как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𝛩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6F65CA-047B-4ACE-8A90-AC49DBBE0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76" y="3880941"/>
                <a:ext cx="9843247" cy="2242602"/>
              </a:xfrm>
              <a:prstGeom prst="rect">
                <a:avLst/>
              </a:prstGeom>
              <a:blipFill>
                <a:blip r:embed="rId3"/>
                <a:stretch>
                  <a:fillRect l="-558" t="-1902" b="-13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4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Формы SARIMA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052" y="905436"/>
                <a:ext cx="11837895" cy="4653623"/>
              </a:xfrm>
            </p:spPr>
            <p:txBody>
              <a:bodyPr>
                <a:normAutofit fontScale="85000" lnSpcReduction="10000"/>
              </a:bodyPr>
              <a:lstStyle/>
              <a:p>
                <a:pPr algn="l" rtl="0"/>
                <a:r>
                  <a:rPr lang="en-US" sz="2000" dirty="0"/>
                  <a:t>В более общем случае, </a:t>
                </a:r>
                <a:r>
                  <a:rPr lang="en-US" sz="2000" dirty="0" err="1"/>
                  <a:t>показанное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ранее уравнение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вводит только </a:t>
                </a:r>
                <a:r>
                  <a:rPr lang="en-US" sz="2000" dirty="0" err="1"/>
                  <a:t>сезонную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производную</a:t>
                </a:r>
                <a:r>
                  <a:rPr lang="ru-RU" sz="2000" dirty="0" smtClean="0"/>
                  <a:t> по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AR, в более общем случае следующая сезонная производная может быть определена для каждого из AR (сезонный AR, SAR), интегрированного AR (сезонный AR, интегрированный, SARI) и для MA (сезонный AR). MA, SMA) как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AR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SAR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)=(1−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)⋅(1−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SARI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)⋅(1−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)⋅(1−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⋅(1−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MA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=(1+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SMA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=(1+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)⋅(1+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052" y="905436"/>
                <a:ext cx="11837895" cy="4653623"/>
              </a:xfrm>
              <a:blipFill>
                <a:blip r:embed="rId2"/>
                <a:stretch>
                  <a:fillRect l="-257" t="-1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9C11BE0-7392-436E-BE96-6BCBE2255345}"/>
                  </a:ext>
                </a:extLst>
              </p:cNvPr>
              <p:cNvSpPr/>
              <p:nvPr/>
            </p:nvSpPr>
            <p:spPr>
              <a:xfrm>
                <a:off x="265578" y="5425709"/>
                <a:ext cx="1034527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и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новые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коэффициенты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сезонной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составляющей; </a:t>
                </a:r>
              </a:p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является сезонным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порядком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AR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сезонный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порядок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MA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порядок сезонной производной. 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9C11BE0-7392-436E-BE96-6BCBE2255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78" y="5425709"/>
                <a:ext cx="10345270" cy="1200329"/>
              </a:xfrm>
              <a:prstGeom prst="rect">
                <a:avLst/>
              </a:prstGeom>
              <a:blipFill>
                <a:blip r:embed="rId3"/>
                <a:stretch>
                  <a:fillRect l="-412" t="-3046" b="-6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29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5853952"/>
          </a:xfrm>
        </p:spPr>
        <p:txBody>
          <a:bodyPr>
            <a:normAutofit/>
          </a:bodyPr>
          <a:lstStyle/>
          <a:p>
            <a:pPr algn="l" rtl="0"/>
            <a:endParaRPr lang="en-US" sz="2000" dirty="0"/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E6772E34-6CDA-45BF-852F-2AB616785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8"/>
          <a:stretch/>
        </p:blipFill>
        <p:spPr bwMode="auto">
          <a:xfrm>
            <a:off x="246528" y="977154"/>
            <a:ext cx="5821672" cy="42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.png">
            <a:extLst>
              <a:ext uri="{FF2B5EF4-FFF2-40B4-BE49-F238E27FC236}">
                <a16:creationId xmlns:a16="http://schemas.microsoft.com/office/drawing/2014/main" id="{0CC477E5-862F-4F79-861B-EB0F9D4A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1"/>
          <a:stretch/>
        </p:blipFill>
        <p:spPr bwMode="auto">
          <a:xfrm>
            <a:off x="6535271" y="1071132"/>
            <a:ext cx="5410201" cy="43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5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837895" cy="252356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ru-RU" sz="2000" dirty="0" smtClean="0"/>
                  <a:t>Порядок </a:t>
                </a:r>
                <a:r>
                  <a:rPr lang="en-US" sz="2000" dirty="0" smtClean="0"/>
                  <a:t>SARIMA </a:t>
                </a:r>
                <a:r>
                  <a:rPr lang="en-US" sz="2000" dirty="0" err="1"/>
                  <a:t>часто</a:t>
                </a:r>
                <a:r>
                  <a:rPr lang="en-US" sz="2000" dirty="0"/>
                  <a:t> </a:t>
                </a:r>
                <a:r>
                  <a:rPr lang="ru-RU" sz="2000" dirty="0" err="1" smtClean="0"/>
                  <a:t>ззаписывается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форме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𝑆𝐴𝑅𝐼𝑀𝐴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или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𝑆𝐴𝑅𝐼𝑀𝐴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это сезонный период.</a:t>
                </a:r>
              </a:p>
              <a:p>
                <a:pPr algn="l" rtl="0"/>
                <a:r>
                  <a:rPr lang="en-US" sz="2000" dirty="0"/>
                  <a:t> Пример для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𝑆𝐴𝑅𝐼𝑀𝐴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(1,1,1)×(1,1,1)4</m:t>
                    </m:r>
                  </m:oMath>
                </a14:m>
                <a:endParaRPr lang="en-US" sz="2000" dirty="0"/>
              </a:p>
              <a:p>
                <a:pPr algn="l" rtl="0"/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837895" cy="2523564"/>
              </a:xfrm>
              <a:blipFill>
                <a:blip r:embed="rId2"/>
                <a:stretch>
                  <a:fillRect l="-463" t="-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.png">
            <a:extLst>
              <a:ext uri="{FF2B5EF4-FFF2-40B4-BE49-F238E27FC236}">
                <a16:creationId xmlns:a16="http://schemas.microsoft.com/office/drawing/2014/main" id="{F514D45C-FE7E-425B-A902-7FE5582E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37" y="3230596"/>
            <a:ext cx="8677275" cy="23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7B2F236-A2AB-4128-BE60-759AAD2E6EFC}"/>
                  </a:ext>
                </a:extLst>
              </p:cNvPr>
              <p:cNvSpPr/>
              <p:nvPr/>
            </p:nvSpPr>
            <p:spPr>
              <a:xfrm>
                <a:off x="495300" y="5682442"/>
                <a:ext cx="10563225" cy="88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Обратите внимание, что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здесь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b="1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пере</a:t>
                </a:r>
                <a:r>
                  <a:rPr lang="en-US" b="1" dirty="0" err="1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множение</a:t>
                </a:r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оператор</a:t>
                </a:r>
                <a:r>
                  <a:rPr lang="ru-RU" b="1" dirty="0" err="1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ов</a:t>
                </a:r>
                <a:r>
                  <a:rPr lang="en-US" b="1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дифференцирования работает как</a:t>
                </a:r>
              </a:p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)−(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7B2F236-A2AB-4128-BE60-759AAD2E6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5682442"/>
                <a:ext cx="10563225" cy="882678"/>
              </a:xfrm>
              <a:prstGeom prst="rect">
                <a:avLst/>
              </a:prstGeom>
              <a:blipFill>
                <a:blip r:embed="rId4"/>
                <a:stretch>
                  <a:fillRect l="-462" t="-4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5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5"/>
                <a:ext cx="11837895" cy="5665693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200" dirty="0" smtClean="0"/>
                  <a:t>Предпо</a:t>
                </a:r>
                <a:r>
                  <a:rPr lang="ru-RU" sz="2200" dirty="0" err="1" smtClean="0"/>
                  <a:t>ложим</a:t>
                </a:r>
                <a:r>
                  <a:rPr lang="ru-RU" sz="2200" dirty="0" smtClean="0"/>
                  <a:t>, что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</a:t>
                </a:r>
                <a:r>
                  <a:rPr lang="ru-RU" sz="2200" dirty="0" smtClean="0"/>
                  <a:t>и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  <a:r>
                  <a:rPr lang="ru-RU" sz="2200" dirty="0" smtClean="0"/>
                  <a:t>и</a:t>
                </a:r>
                <a14:m>
                  <m:oMath xmlns:m="http://schemas.openxmlformats.org/officeDocument/2006/math">
                    <m:r>
                      <a:rPr lang="ru-RU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0" indent="0" algn="ctr" rtl="0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𝑆𝐴𝑅𝐼𝑀𝐴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(1,0,0)×(1,0,0)12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ru-RU" sz="2200" dirty="0" smtClean="0"/>
                  <a:t>Т</a:t>
                </a:r>
                <a:r>
                  <a:rPr lang="en-US" sz="2200" dirty="0" err="1" smtClean="0"/>
                  <a:t>огда</a:t>
                </a:r>
                <a:r>
                  <a:rPr lang="ru-RU" sz="2200" dirty="0" smtClean="0"/>
                  <a:t> модель</a:t>
                </a:r>
                <a:endParaRPr lang="en-US" sz="22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l" rtl="0"/>
                <a:r>
                  <a:rPr lang="en-US" sz="2200" dirty="0"/>
                  <a:t> </a:t>
                </a:r>
                <a:r>
                  <a:rPr lang="en-US" sz="2200" dirty="0" err="1" smtClean="0"/>
                  <a:t>Пример</a:t>
                </a:r>
                <a:r>
                  <a:rPr lang="ru-RU" sz="2200" dirty="0" smtClean="0"/>
                  <a:t>,</a:t>
                </a:r>
                <a:r>
                  <a:rPr lang="en-US" sz="2200" dirty="0" smtClean="0"/>
                  <a:t> </a:t>
                </a:r>
                <a:r>
                  <a:rPr lang="ru-RU" sz="2200" dirty="0" err="1" smtClean="0"/>
                  <a:t>ра</a:t>
                </a:r>
                <a:r>
                  <a:rPr lang="en-US" sz="2200" dirty="0" err="1" smtClean="0"/>
                  <a:t>смотрим</a:t>
                </a:r>
                <a:r>
                  <a:rPr lang="en-US" sz="2200" dirty="0" smtClean="0"/>
                  <a:t> SARIMA </a:t>
                </a:r>
                <a:r>
                  <a:rPr lang="en-US" sz="2200" dirty="0"/>
                  <a:t>модель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(0,0,1)×(0,0,1)12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en-US" sz="22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2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2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2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  <a:p>
                <a:pPr marL="0" indent="0" algn="ctr" rtl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−1+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−12+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−13</m:t>
                    </m:r>
                  </m:oMath>
                </a14:m>
                <a:endParaRPr lang="en-US" sz="2200" dirty="0"/>
              </a:p>
              <a:p>
                <a:pPr algn="l" rtl="0"/>
                <a:r>
                  <a:rPr lang="en-US" sz="2200" dirty="0"/>
                  <a:t>Модель включает: </a:t>
                </a:r>
              </a:p>
              <a:p>
                <a:pPr algn="l" rtl="0"/>
                <a:r>
                  <a:rPr lang="en-US" sz="2200" dirty="0"/>
                  <a:t>несезонный полином MA (1)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algn="l" rtl="0"/>
                <a:r>
                  <a:rPr lang="en-US" sz="2200" dirty="0"/>
                  <a:t>сезонный полином MA (1)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2200" dirty="0"/>
                  <a:t>. </a:t>
                </a:r>
              </a:p>
              <a:p>
                <a:pPr algn="l" rtl="0"/>
                <a:r>
                  <a:rPr lang="en-US" sz="2200" dirty="0"/>
                  <a:t>Таким образом, в модели есть члены скользящей средней на лагах 1, 12 и 13. Это приводит к предположению, что АКФ для модели будет иметь ненулевые автокорреляции только на лагах 1, 12 и 13. </a:t>
                </a:r>
                <a:r>
                  <a:rPr lang="en-US" sz="2200" dirty="0" err="1"/>
                  <a:t>Однако</a:t>
                </a:r>
                <a:r>
                  <a:rPr lang="en-US" sz="2200" dirty="0" smtClean="0"/>
                  <a:t>, </a:t>
                </a:r>
                <a:r>
                  <a:rPr lang="en-US" sz="2200" dirty="0" err="1" smtClean="0"/>
                  <a:t>также</a:t>
                </a:r>
                <a:r>
                  <a:rPr lang="en-US" sz="2200" dirty="0" smtClean="0"/>
                  <a:t> </a:t>
                </a:r>
                <a:r>
                  <a:rPr lang="ru-RU" sz="2200" dirty="0" smtClean="0"/>
                  <a:t>может </a:t>
                </a:r>
                <a:r>
                  <a:rPr lang="en-US" sz="2200" dirty="0" err="1" smtClean="0"/>
                  <a:t>быть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ненулев</a:t>
                </a:r>
                <a:r>
                  <a:rPr lang="ru-RU" sz="2200" dirty="0" smtClean="0"/>
                  <a:t>ой</a:t>
                </a:r>
                <a:r>
                  <a:rPr lang="en-US" sz="2200" dirty="0" smtClean="0"/>
                  <a:t> </a:t>
                </a:r>
                <a:r>
                  <a:rPr lang="ru-RU" sz="2200" dirty="0" smtClean="0"/>
                  <a:t>лаг</a:t>
                </a:r>
                <a:r>
                  <a:rPr lang="en-US" sz="2200" dirty="0" smtClean="0"/>
                  <a:t> </a:t>
                </a:r>
                <a:r>
                  <a:rPr lang="en-US" sz="2200" dirty="0"/>
                  <a:t>11 из-за свойств корреляции.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5"/>
                <a:ext cx="11837895" cy="5665693"/>
              </a:xfrm>
              <a:blipFill>
                <a:blip r:embed="rId2"/>
                <a:stretch>
                  <a:fillRect l="-566" t="-1292" r="-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8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Алгоритм подбора модели SARIMA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5"/>
            <a:ext cx="11837895" cy="5665693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Определение порядка обычного дифференцирования, необходимого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ru-RU" sz="2000" dirty="0"/>
              <a:t>приведения ряда к стационарному</a:t>
            </a:r>
            <a:r>
              <a:rPr lang="en-US" sz="2000" dirty="0"/>
              <a:t> (чтобы исключить тренд).</a:t>
            </a:r>
          </a:p>
          <a:p>
            <a:pPr lvl="1" algn="l" rtl="0"/>
            <a:r>
              <a:rPr lang="en-US" sz="2000" dirty="0"/>
              <a:t>Проверка влияния сезонной составляющей и, возможно, </a:t>
            </a:r>
            <a:r>
              <a:rPr lang="en-US" sz="2000" dirty="0" err="1"/>
              <a:t>устранение</a:t>
            </a:r>
            <a:r>
              <a:rPr lang="en-US" sz="2000" dirty="0"/>
              <a:t> </a:t>
            </a:r>
            <a:r>
              <a:rPr lang="en-US" sz="2000" dirty="0" err="1" smtClean="0"/>
              <a:t>сезонности</a:t>
            </a:r>
            <a:r>
              <a:rPr lang="en-US" sz="2000" dirty="0" smtClean="0"/>
              <a:t> </a:t>
            </a:r>
            <a:r>
              <a:rPr lang="ru-RU" sz="2000" dirty="0" smtClean="0"/>
              <a:t>путем сезонного дифференцирования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l" rtl="0"/>
            <a:r>
              <a:rPr lang="en-US" sz="2000" dirty="0" err="1"/>
              <a:t>Определение</a:t>
            </a:r>
            <a:r>
              <a:rPr lang="en-US" sz="2000" dirty="0"/>
              <a:t> </a:t>
            </a:r>
            <a:r>
              <a:rPr lang="en-US" sz="2000" dirty="0" err="1" smtClean="0"/>
              <a:t>порядк</a:t>
            </a:r>
            <a:r>
              <a:rPr lang="ru-RU" sz="2000" dirty="0" err="1" smtClean="0"/>
              <a:t>ов</a:t>
            </a:r>
            <a:r>
              <a:rPr lang="en-US" sz="2000" dirty="0" smtClean="0"/>
              <a:t> </a:t>
            </a:r>
            <a:r>
              <a:rPr lang="en-US" sz="2000" dirty="0"/>
              <a:t>AR и MA.</a:t>
            </a:r>
          </a:p>
          <a:p>
            <a:pPr lvl="1" algn="l" rtl="0"/>
            <a:r>
              <a:rPr lang="en-US" sz="2000" dirty="0"/>
              <a:t>Расчет коэффициентов.</a:t>
            </a:r>
          </a:p>
          <a:p>
            <a:pPr lvl="1" algn="l" rtl="0"/>
            <a:r>
              <a:rPr lang="en-US" sz="2000" dirty="0"/>
              <a:t>Проверка </a:t>
            </a:r>
            <a:r>
              <a:rPr lang="en-US" sz="2000" dirty="0" err="1"/>
              <a:t>результатов</a:t>
            </a:r>
            <a:r>
              <a:rPr lang="en-US" sz="2000" dirty="0"/>
              <a:t> </a:t>
            </a:r>
            <a:r>
              <a:rPr lang="ru-RU" sz="2000" dirty="0" smtClean="0"/>
              <a:t>на </a:t>
            </a:r>
            <a:r>
              <a:rPr lang="en-US" sz="2000" dirty="0" err="1" smtClean="0"/>
              <a:t>валидационн</a:t>
            </a:r>
            <a:r>
              <a:rPr lang="ru-RU" sz="2000" dirty="0" smtClean="0"/>
              <a:t>ой</a:t>
            </a:r>
            <a:r>
              <a:rPr lang="en-US" sz="2000" dirty="0" smtClean="0"/>
              <a:t> </a:t>
            </a:r>
            <a:r>
              <a:rPr lang="ru-RU" sz="2000" dirty="0" smtClean="0"/>
              <a:t>выборке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l" rtl="0"/>
            <a:r>
              <a:rPr lang="en-US" sz="2000" dirty="0"/>
              <a:t>Если правильно, то прогнозируем, в </a:t>
            </a:r>
            <a:r>
              <a:rPr lang="en-US" sz="2000" dirty="0" err="1"/>
              <a:t>противном</a:t>
            </a:r>
            <a:r>
              <a:rPr lang="en-US" sz="2000" dirty="0"/>
              <a:t> </a:t>
            </a:r>
            <a:r>
              <a:rPr lang="en-US" sz="2000" dirty="0" err="1" smtClean="0"/>
              <a:t>случае</a:t>
            </a:r>
            <a:r>
              <a:rPr lang="ru-RU" sz="2000" dirty="0" smtClean="0"/>
              <a:t> меняем коэффициенты и</a:t>
            </a:r>
            <a:r>
              <a:rPr lang="en-US" sz="2000" dirty="0" smtClean="0"/>
              <a:t> </a:t>
            </a:r>
            <a:r>
              <a:rPr lang="en-US" sz="2000" dirty="0"/>
              <a:t>повторяем.</a:t>
            </a:r>
          </a:p>
          <a:p>
            <a:pPr lvl="1" algn="l" rtl="0"/>
            <a:endParaRPr lang="en-US" sz="2000" dirty="0"/>
          </a:p>
          <a:p>
            <a:pPr lvl="1" algn="l" rtl="0"/>
            <a:r>
              <a:rPr lang="en-US" dirty="0"/>
              <a:t>В объяснении выше мы заметили, что сезонная разница делает данные более стационарными.</a:t>
            </a:r>
          </a:p>
          <a:p>
            <a:pPr lvl="1" algn="l" rtl="0"/>
            <a:r>
              <a:rPr lang="en-US" dirty="0"/>
              <a:t>Затем нам нужно выбрать наилучшее начальное предположение о </a:t>
            </a:r>
            <a:r>
              <a:rPr lang="ru-RU" dirty="0" smtClean="0"/>
              <a:t>порядке</a:t>
            </a:r>
            <a:r>
              <a:rPr lang="en-US" dirty="0" smtClean="0"/>
              <a:t> </a:t>
            </a:r>
            <a:r>
              <a:rPr lang="en-US" dirty="0"/>
              <a:t>SARIMA.</a:t>
            </a:r>
            <a:endParaRPr lang="en-US" sz="2000" dirty="0"/>
          </a:p>
          <a:p>
            <a:pPr algn="l" rt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65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5"/>
            <a:ext cx="11837895" cy="5665693"/>
          </a:xfrm>
        </p:spPr>
        <p:txBody>
          <a:bodyPr>
            <a:norm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i="1" dirty="0">
                <a:solidFill>
                  <a:srgbClr val="000000"/>
                </a:solidFill>
              </a:rPr>
              <a:t>Правила отбора </a:t>
            </a:r>
            <a:r>
              <a:rPr lang="en-US" altLang="en-US" sz="2000" i="1" dirty="0" err="1">
                <a:solidFill>
                  <a:srgbClr val="000000"/>
                </a:solidFill>
              </a:rPr>
              <a:t>исходных</a:t>
            </a:r>
            <a:r>
              <a:rPr lang="en-US" altLang="en-US" sz="2000" i="1" dirty="0">
                <a:solidFill>
                  <a:srgbClr val="000000"/>
                </a:solidFill>
              </a:rPr>
              <a:t> </a:t>
            </a:r>
            <a:r>
              <a:rPr lang="ru-RU" altLang="en-US" sz="2000" i="1" dirty="0" smtClean="0">
                <a:solidFill>
                  <a:srgbClr val="000000"/>
                </a:solidFill>
              </a:rPr>
              <a:t>значений порядка</a:t>
            </a:r>
            <a:endParaRPr lang="en-US" altLang="en-US" sz="2000" dirty="0"/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000" b="1" dirty="0">
                <a:solidFill>
                  <a:srgbClr val="000000"/>
                </a:solidFill>
              </a:rPr>
              <a:t>Правильный </a:t>
            </a:r>
            <a:r>
              <a:rPr lang="en-US" altLang="en-US" sz="2000" b="1" dirty="0" err="1">
                <a:solidFill>
                  <a:srgbClr val="000000"/>
                </a:solidFill>
              </a:rPr>
              <a:t>порядок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𝑑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это </a:t>
            </a:r>
            <a:r>
              <a:rPr lang="en-US" altLang="en-US" sz="2000" dirty="0" err="1">
                <a:solidFill>
                  <a:srgbClr val="000000"/>
                </a:solidFill>
              </a:rPr>
              <a:t>порядок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разности</a:t>
            </a:r>
            <a:r>
              <a:rPr lang="ru-RU" altLang="en-US" sz="2000" dirty="0" smtClean="0">
                <a:solidFill>
                  <a:srgbClr val="000000"/>
                </a:solidFill>
              </a:rPr>
              <a:t>, который делает </a:t>
            </a:r>
            <a:r>
              <a:rPr lang="en-US" altLang="en-US" sz="2000" u="sng" dirty="0" err="1" smtClean="0">
                <a:solidFill>
                  <a:srgbClr val="000000"/>
                </a:solidFill>
              </a:rPr>
              <a:t>временной</a:t>
            </a:r>
            <a:r>
              <a:rPr lang="en-US" altLang="en-US" sz="2000" u="sng" dirty="0" smtClean="0">
                <a:solidFill>
                  <a:srgbClr val="000000"/>
                </a:solidFill>
              </a:rPr>
              <a:t> </a:t>
            </a:r>
            <a:r>
              <a:rPr lang="en-US" altLang="en-US" sz="2000" u="sng" dirty="0" err="1">
                <a:solidFill>
                  <a:srgbClr val="000000"/>
                </a:solidFill>
              </a:rPr>
              <a:t>ряд</a:t>
            </a:r>
            <a:r>
              <a:rPr lang="en-US" altLang="en-US" sz="2000" u="sng" dirty="0">
                <a:solidFill>
                  <a:srgbClr val="000000"/>
                </a:solidFill>
              </a:rPr>
              <a:t> </a:t>
            </a:r>
            <a:r>
              <a:rPr lang="en-US" altLang="en-US" sz="2000" u="sng" dirty="0" err="1" smtClean="0">
                <a:solidFill>
                  <a:srgbClr val="000000"/>
                </a:solidFill>
              </a:rPr>
              <a:t>шумоподобным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т.е. </a:t>
            </a:r>
            <a:r>
              <a:rPr lang="ru-RU" altLang="en-US" sz="2000" dirty="0" smtClean="0">
                <a:solidFill>
                  <a:srgbClr val="000000"/>
                </a:solidFill>
              </a:rPr>
              <a:t>значения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колеблется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около четко определенного </a:t>
            </a:r>
            <a:r>
              <a:rPr lang="en-US" altLang="en-US" sz="2000" dirty="0" err="1">
                <a:solidFill>
                  <a:srgbClr val="000000"/>
                </a:solidFill>
              </a:rPr>
              <a:t>среднего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и</a:t>
            </a:r>
            <a:r>
              <a:rPr lang="ru-RU" altLang="en-US" sz="2000" dirty="0" smtClean="0">
                <a:solidFill>
                  <a:srgbClr val="000000"/>
                </a:solidFill>
              </a:rPr>
              <a:t> имеют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почти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постоянн</a:t>
            </a:r>
            <a:r>
              <a:rPr lang="ru-RU" altLang="en-US" sz="2000" dirty="0" err="1" smtClean="0">
                <a:solidFill>
                  <a:srgbClr val="000000"/>
                </a:solidFill>
              </a:rPr>
              <a:t>ый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разброс</a:t>
            </a:r>
            <a:r>
              <a:rPr lang="en-US" altLang="en-US" sz="2000" dirty="0" smtClean="0">
                <a:solidFill>
                  <a:srgbClr val="000000"/>
                </a:solidFill>
              </a:rPr>
              <a:t>, 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2000" u="sng" dirty="0">
                <a:solidFill>
                  <a:srgbClr val="000000"/>
                </a:solidFill>
              </a:rPr>
              <a:t>Используйте сезонную производную только в </a:t>
            </a:r>
            <a:r>
              <a:rPr lang="en-US" altLang="en-US" sz="2000" u="sng" dirty="0" err="1">
                <a:solidFill>
                  <a:srgbClr val="000000"/>
                </a:solidFill>
              </a:rPr>
              <a:t>случае</a:t>
            </a:r>
            <a:r>
              <a:rPr lang="en-US" altLang="en-US" sz="2000" u="sng" dirty="0">
                <a:solidFill>
                  <a:srgbClr val="000000"/>
                </a:solidFill>
              </a:rPr>
              <a:t> </a:t>
            </a:r>
            <a:r>
              <a:rPr lang="en-US" altLang="en-US" sz="2000" u="sng" dirty="0" err="1" smtClean="0">
                <a:solidFill>
                  <a:srgbClr val="000000"/>
                </a:solidFill>
              </a:rPr>
              <a:t>сильно</a:t>
            </a:r>
            <a:r>
              <a:rPr lang="ru-RU" altLang="en-US" sz="2000" u="sng" dirty="0" err="1" smtClean="0">
                <a:solidFill>
                  <a:srgbClr val="000000"/>
                </a:solidFill>
              </a:rPr>
              <a:t>го</a:t>
            </a:r>
            <a:r>
              <a:rPr lang="en-US" altLang="en-US" sz="2000" u="sng" dirty="0" smtClean="0">
                <a:solidFill>
                  <a:srgbClr val="000000"/>
                </a:solidFill>
              </a:rPr>
              <a:t> </a:t>
            </a:r>
            <a:r>
              <a:rPr lang="en-US" altLang="en-US" sz="2000" u="sng" dirty="0" err="1" smtClean="0">
                <a:solidFill>
                  <a:srgbClr val="000000"/>
                </a:solidFill>
              </a:rPr>
              <a:t>сезонно</a:t>
            </a:r>
            <a:r>
              <a:rPr lang="ru-RU" altLang="en-US" sz="2000" u="sng" dirty="0" err="1" smtClean="0">
                <a:solidFill>
                  <a:srgbClr val="000000"/>
                </a:solidFill>
              </a:rPr>
              <a:t>го</a:t>
            </a:r>
            <a:r>
              <a:rPr lang="ru-RU" altLang="en-US" sz="2000" u="sng" dirty="0" smtClean="0">
                <a:solidFill>
                  <a:srgbClr val="000000"/>
                </a:solidFill>
              </a:rPr>
              <a:t> влияния</a:t>
            </a:r>
            <a:r>
              <a:rPr lang="en-US" altLang="en-US" sz="2000" u="sng" dirty="0" smtClean="0">
                <a:solidFill>
                  <a:srgbClr val="000000"/>
                </a:solidFill>
              </a:rPr>
              <a:t>.</a:t>
            </a:r>
            <a:endParaRPr lang="ru-RU" altLang="en-US" sz="2000" u="sng" dirty="0" smtClean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en-US" sz="2000" dirty="0" smtClean="0">
                <a:solidFill>
                  <a:srgbClr val="000000"/>
                </a:solidFill>
              </a:rPr>
              <a:t>Следует </a:t>
            </a:r>
            <a:r>
              <a:rPr lang="ru-RU" altLang="en-US" sz="2000" dirty="0">
                <a:solidFill>
                  <a:srgbClr val="000000"/>
                </a:solidFill>
              </a:rPr>
              <a:t>проверить </a:t>
            </a:r>
            <a:r>
              <a:rPr lang="ru-RU" altLang="en-US" sz="2000" dirty="0" smtClean="0">
                <a:solidFill>
                  <a:srgbClr val="000000"/>
                </a:solidFill>
              </a:rPr>
              <a:t>продифференцированный </a:t>
            </a:r>
            <a:r>
              <a:rPr lang="ru-RU" altLang="en-US" sz="2000" dirty="0">
                <a:solidFill>
                  <a:srgbClr val="000000"/>
                </a:solidFill>
              </a:rPr>
              <a:t>ряд </a:t>
            </a:r>
            <a:r>
              <a:rPr lang="ru-RU" altLang="en-US" sz="2000" dirty="0" smtClean="0">
                <a:solidFill>
                  <a:srgbClr val="000000"/>
                </a:solidFill>
              </a:rPr>
              <a:t>на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стационарность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по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критериям</a:t>
            </a:r>
            <a:r>
              <a:rPr lang="en-US" altLang="en-US" sz="2000" dirty="0">
                <a:solidFill>
                  <a:srgbClr val="000000"/>
                </a:solidFill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</a:rPr>
              <a:t>указанным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ru-RU" altLang="en-US" sz="2000" dirty="0">
                <a:solidFill>
                  <a:srgbClr val="000000"/>
                </a:solidFill>
              </a:rPr>
              <a:t>ранее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  <a:endParaRPr lang="ru-RU" altLang="en-US" sz="2000" u="sng" dirty="0" smtClean="0">
              <a:solidFill>
                <a:srgbClr val="000000"/>
              </a:solidFill>
            </a:endParaRP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en-US" sz="2000" dirty="0" smtClean="0">
                <a:solidFill>
                  <a:srgbClr val="000000"/>
                </a:solidFill>
              </a:rPr>
              <a:t>После дифференцирования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рассмотри</a:t>
            </a:r>
            <a:r>
              <a:rPr lang="ru-RU" altLang="en-US" sz="2000" dirty="0" smtClean="0">
                <a:solidFill>
                  <a:srgbClr val="000000"/>
                </a:solidFill>
              </a:rPr>
              <a:t>те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ACF и </a:t>
            </a:r>
            <a:r>
              <a:rPr lang="en-US" altLang="en-US" sz="2000" dirty="0" smtClean="0">
                <a:solidFill>
                  <a:srgbClr val="000000"/>
                </a:solidFill>
              </a:rPr>
              <a:t>PACF.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</a:rPr>
              <a:t>Количество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AR </a:t>
            </a:r>
            <a:r>
              <a:rPr lang="ru-RU" altLang="en-US" sz="2000" b="1" dirty="0" err="1" smtClean="0">
                <a:solidFill>
                  <a:srgbClr val="000000"/>
                </a:solidFill>
              </a:rPr>
              <a:t>слогаемых</a:t>
            </a:r>
            <a:r>
              <a:rPr lang="ru-RU" altLang="en-US" sz="20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определяется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как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u="sng" dirty="0" err="1" smtClean="0">
                <a:solidFill>
                  <a:srgbClr val="000000"/>
                </a:solidFill>
              </a:rPr>
              <a:t>последн</a:t>
            </a:r>
            <a:r>
              <a:rPr lang="ru-RU" altLang="en-US" sz="2000" u="sng" dirty="0" err="1" smtClean="0">
                <a:solidFill>
                  <a:srgbClr val="000000"/>
                </a:solidFill>
              </a:rPr>
              <a:t>ий</a:t>
            </a:r>
            <a:r>
              <a:rPr lang="en-US" altLang="en-US" sz="2000" u="sng" dirty="0" smtClean="0">
                <a:solidFill>
                  <a:srgbClr val="000000"/>
                </a:solidFill>
              </a:rPr>
              <a:t> </a:t>
            </a:r>
            <a:r>
              <a:rPr lang="ru-RU" altLang="en-US" sz="2000" u="sng" dirty="0" smtClean="0">
                <a:solidFill>
                  <a:srgbClr val="000000"/>
                </a:solidFill>
              </a:rPr>
              <a:t>лаг</a:t>
            </a:r>
            <a:r>
              <a:rPr lang="en-US" altLang="en-US" sz="2000" u="sng" dirty="0" smtClean="0">
                <a:solidFill>
                  <a:srgbClr val="000000"/>
                </a:solidFill>
              </a:rPr>
              <a:t> </a:t>
            </a:r>
            <a:r>
              <a:rPr lang="en-US" altLang="en-US" sz="2000" u="sng" dirty="0">
                <a:solidFill>
                  <a:srgbClr val="000000"/>
                </a:solidFill>
              </a:rPr>
              <a:t>PACF перед </a:t>
            </a:r>
            <a:r>
              <a:rPr lang="en-US" altLang="en-US" sz="2000" u="sng" dirty="0" err="1">
                <a:solidFill>
                  <a:srgbClr val="000000"/>
                </a:solidFill>
              </a:rPr>
              <a:t>быстрым</a:t>
            </a:r>
            <a:r>
              <a:rPr lang="en-US" altLang="en-US" sz="2000" u="sng" dirty="0">
                <a:solidFill>
                  <a:srgbClr val="000000"/>
                </a:solidFill>
              </a:rPr>
              <a:t> </a:t>
            </a:r>
            <a:r>
              <a:rPr lang="ru-RU" altLang="en-US" sz="2000" u="sng" dirty="0" smtClean="0">
                <a:solidFill>
                  <a:srgbClr val="000000"/>
                </a:solidFill>
              </a:rPr>
              <a:t>спадом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от положительных значений до нуля.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</a:rPr>
              <a:t>Количество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MA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ru-RU" altLang="en-US" sz="2000" b="1" dirty="0" err="1">
                <a:solidFill>
                  <a:srgbClr val="000000"/>
                </a:solidFill>
              </a:rPr>
              <a:t>слогаемых</a:t>
            </a: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определяется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как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u="sng" dirty="0" err="1">
                <a:solidFill>
                  <a:srgbClr val="000000"/>
                </a:solidFill>
              </a:rPr>
              <a:t>последн</a:t>
            </a:r>
            <a:r>
              <a:rPr lang="ru-RU" altLang="en-US" sz="2000" u="sng" dirty="0" err="1">
                <a:solidFill>
                  <a:srgbClr val="000000"/>
                </a:solidFill>
              </a:rPr>
              <a:t>ий</a:t>
            </a:r>
            <a:r>
              <a:rPr lang="en-US" altLang="en-US" sz="2000" u="sng" dirty="0">
                <a:solidFill>
                  <a:srgbClr val="000000"/>
                </a:solidFill>
              </a:rPr>
              <a:t> </a:t>
            </a:r>
            <a:r>
              <a:rPr lang="ru-RU" altLang="en-US" sz="2000" u="sng" dirty="0">
                <a:solidFill>
                  <a:srgbClr val="000000"/>
                </a:solidFill>
              </a:rPr>
              <a:t>лаг</a:t>
            </a:r>
            <a:r>
              <a:rPr lang="en-US" altLang="en-US" sz="2000" u="sng" dirty="0">
                <a:solidFill>
                  <a:srgbClr val="000000"/>
                </a:solidFill>
              </a:rPr>
              <a:t> ACF перед </a:t>
            </a:r>
            <a:r>
              <a:rPr lang="en-US" altLang="en-US" sz="2000" u="sng" dirty="0" err="1">
                <a:solidFill>
                  <a:srgbClr val="000000"/>
                </a:solidFill>
              </a:rPr>
              <a:t>быстрым</a:t>
            </a:r>
            <a:r>
              <a:rPr lang="en-US" altLang="en-US" sz="2000" u="sng" dirty="0">
                <a:solidFill>
                  <a:srgbClr val="000000"/>
                </a:solidFill>
              </a:rPr>
              <a:t> </a:t>
            </a:r>
            <a:r>
              <a:rPr lang="ru-RU" altLang="en-US" sz="2000" u="sng" dirty="0" smtClean="0">
                <a:solidFill>
                  <a:srgbClr val="000000"/>
                </a:solidFill>
              </a:rPr>
              <a:t>ростом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от отрицательных значений до нуля.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</a:rPr>
              <a:t>Добавить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ru-RU" altLang="en-US" sz="2000" b="1" dirty="0" err="1" smtClean="0">
                <a:solidFill>
                  <a:srgbClr val="000000"/>
                </a:solidFill>
              </a:rPr>
              <a:t>слогаемое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SAR</a:t>
            </a:r>
            <a:r>
              <a:rPr lang="en-US" altLang="en-US" sz="2000" dirty="0">
                <a:solidFill>
                  <a:srgbClr val="000000"/>
                </a:solidFill>
              </a:rPr>
              <a:t>, </a:t>
            </a:r>
            <a:r>
              <a:rPr lang="en-US" altLang="en-US" sz="2000" u="sng" dirty="0">
                <a:solidFill>
                  <a:srgbClr val="000000"/>
                </a:solidFill>
              </a:rPr>
              <a:t>Если ACF периодически положительный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 smtClean="0">
                <a:solidFill>
                  <a:srgbClr val="000000"/>
                </a:solidFill>
              </a:rPr>
              <a:t>Также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</a:rPr>
              <a:t>эт</a:t>
            </a:r>
            <a:r>
              <a:rPr lang="ru-RU" altLang="en-US" dirty="0" smtClean="0">
                <a:solidFill>
                  <a:srgbClr val="000000"/>
                </a:solidFill>
              </a:rPr>
              <a:t>от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порядок должен быть получен из PACF.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Посмотрите на количество значительных лагов, которые </a:t>
            </a:r>
            <a:r>
              <a:rPr lang="en-US" altLang="en-US" sz="2000" dirty="0" err="1">
                <a:solidFill>
                  <a:srgbClr val="000000"/>
                </a:solidFill>
              </a:rPr>
              <a:t>кратны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период</a:t>
            </a:r>
            <a:r>
              <a:rPr lang="ru-RU" altLang="en-US" sz="2000" dirty="0" smtClean="0">
                <a:solidFill>
                  <a:srgbClr val="000000"/>
                </a:solidFill>
              </a:rPr>
              <a:t>у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сезона.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Например, если период равен 24, и мы видим, что 24-е и 48-е запаздывания являются значительными в PACF, это означает, что начальное значение P должно быть равно 2.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</a:rPr>
              <a:t>Добавить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ru-RU" altLang="en-US" sz="2000" b="1" dirty="0" err="1">
                <a:solidFill>
                  <a:srgbClr val="000000"/>
                </a:solidFill>
              </a:rPr>
              <a:t>слогаемое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SMA</a:t>
            </a:r>
            <a:r>
              <a:rPr lang="en-US" altLang="en-US" sz="2000" dirty="0">
                <a:solidFill>
                  <a:srgbClr val="000000"/>
                </a:solidFill>
              </a:rPr>
              <a:t>, </a:t>
            </a:r>
            <a:r>
              <a:rPr lang="en-US" altLang="en-US" sz="2000" u="sng" dirty="0">
                <a:solidFill>
                  <a:srgbClr val="000000"/>
                </a:solidFill>
              </a:rPr>
              <a:t>Если ACF периодически отрицательный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Используйте те же правила для определения количества </a:t>
            </a:r>
            <a:r>
              <a:rPr lang="en-US" altLang="en-US" dirty="0" err="1">
                <a:solidFill>
                  <a:srgbClr val="000000"/>
                </a:solidFill>
              </a:rPr>
              <a:t>лага</a:t>
            </a:r>
            <a:r>
              <a:rPr lang="en-US" altLang="en-US" dirty="0">
                <a:solidFill>
                  <a:srgbClr val="000000"/>
                </a:solidFill>
              </a:rPr>
              <a:t> что касается SAR</a:t>
            </a:r>
            <a:endParaRPr lang="en-US" altLang="en-US" dirty="0"/>
          </a:p>
          <a:p>
            <a:pPr algn="l" rtl="0"/>
            <a:endParaRPr lang="en-US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2" y="365125"/>
            <a:ext cx="11331388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 smtClean="0"/>
              <a:t>вторегресси</a:t>
            </a:r>
            <a:r>
              <a:rPr lang="ru-RU" sz="3600" b="1" dirty="0" smtClean="0"/>
              <a:t> -</a:t>
            </a:r>
            <a:r>
              <a:rPr lang="en-US" sz="3600" b="1" dirty="0" smtClean="0"/>
              <a:t> </a:t>
            </a:r>
            <a:r>
              <a:rPr lang="ru-RU" sz="3600" b="1" dirty="0" smtClean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 smtClean="0"/>
              <a:t>его </a:t>
            </a:r>
            <a:r>
              <a:rPr lang="en-US" sz="3600" b="1" dirty="0" smtClean="0"/>
              <a:t>(ARMA</a:t>
            </a:r>
            <a:r>
              <a:rPr lang="en-US" sz="3600" b="1" dirty="0"/>
              <a:t>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812" y="1192306"/>
                <a:ext cx="10797988" cy="4984657"/>
              </a:xfrm>
            </p:spPr>
            <p:txBody>
              <a:bodyPr>
                <a:normAutofit fontScale="62500" lnSpcReduction="20000"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Рассмотрим уравнение взвешенного </a:t>
                </a:r>
                <a:r>
                  <a:rPr lang="en-US" dirty="0" err="1"/>
                  <a:t>скользящего</a:t>
                </a:r>
                <a:r>
                  <a:rPr lang="en-US" dirty="0"/>
                  <a:t> </a:t>
                </a:r>
                <a:r>
                  <a:rPr lang="ru-RU" dirty="0" smtClean="0"/>
                  <a:t>сглаживания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b="1" dirty="0" err="1"/>
                  <a:t>Авторегрессия</a:t>
                </a:r>
                <a:r>
                  <a:rPr lang="en-US" b="1" dirty="0"/>
                  <a:t>, АR</a:t>
                </a:r>
                <a:r>
                  <a:rPr lang="en-US" dirty="0"/>
                  <a:t>)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+...=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 smtClean="0"/>
                  <a:t>Также переменная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может быть </a:t>
                </a:r>
                <a:r>
                  <a:rPr lang="en-US" dirty="0" err="1"/>
                  <a:t>также</a:t>
                </a:r>
                <a:r>
                  <a:rPr lang="en-US" dirty="0"/>
                  <a:t> </a:t>
                </a:r>
                <a:r>
                  <a:rPr lang="en-US" dirty="0" err="1" smtClean="0"/>
                  <a:t>представлен</a:t>
                </a:r>
                <a:r>
                  <a:rPr lang="ru-RU" dirty="0" smtClean="0"/>
                  <a:t>а</a:t>
                </a:r>
                <a:r>
                  <a:rPr lang="en-US" dirty="0" smtClean="0"/>
                  <a:t> </a:t>
                </a:r>
                <a:r>
                  <a:rPr lang="en-US" dirty="0"/>
                  <a:t>как набор процессов, подобных </a:t>
                </a:r>
                <a:r>
                  <a:rPr lang="en-US" dirty="0" err="1"/>
                  <a:t>случайному</a:t>
                </a:r>
                <a:r>
                  <a:rPr lang="en-US" dirty="0"/>
                  <a:t> </a:t>
                </a:r>
                <a:r>
                  <a:rPr lang="en-US" dirty="0" err="1" smtClean="0"/>
                  <a:t>блужданию</a:t>
                </a:r>
                <a:r>
                  <a:rPr lang="ru-RU" dirty="0" smtClean="0"/>
                  <a:t> при помощи </a:t>
                </a:r>
                <a:r>
                  <a:rPr lang="en-US" dirty="0" smtClean="0"/>
                  <a:t> </a:t>
                </a:r>
                <a:r>
                  <a:rPr lang="ru-RU" b="1" dirty="0"/>
                  <a:t>с</a:t>
                </a:r>
                <a:r>
                  <a:rPr lang="en-US" b="1" dirty="0" err="1" smtClean="0"/>
                  <a:t>кользящ</a:t>
                </a:r>
                <a:r>
                  <a:rPr lang="ru-RU" b="1" dirty="0" smtClean="0"/>
                  <a:t>его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средн</a:t>
                </a:r>
                <a:r>
                  <a:rPr lang="ru-RU" b="1" dirty="0" smtClean="0"/>
                  <a:t>его</a:t>
                </a:r>
                <a:r>
                  <a:rPr lang="en-US" b="1" dirty="0" smtClean="0"/>
                  <a:t>, </a:t>
                </a:r>
                <a:r>
                  <a:rPr lang="en-US" b="1" dirty="0"/>
                  <a:t>​​MA</a:t>
                </a:r>
                <a:r>
                  <a:rPr lang="en-US" dirty="0"/>
                  <a:t> </a:t>
                </a:r>
                <a:r>
                  <a:rPr lang="ru-RU" dirty="0" smtClean="0"/>
                  <a:t>как</a:t>
                </a:r>
                <a:endParaRPr lang="en-US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+...=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Таким образом, мы можем </a:t>
                </a:r>
                <a:r>
                  <a:rPr lang="en-US" dirty="0" err="1"/>
                  <a:t>объединить</a:t>
                </a:r>
                <a:r>
                  <a:rPr lang="en-US" dirty="0"/>
                  <a:t> </a:t>
                </a:r>
                <a:r>
                  <a:rPr lang="ru-RU" dirty="0" smtClean="0"/>
                  <a:t>оба </a:t>
                </a:r>
                <a:r>
                  <a:rPr lang="en-US" dirty="0" err="1" smtClean="0"/>
                  <a:t>уравнения</a:t>
                </a:r>
                <a:r>
                  <a:rPr lang="en-US" dirty="0" smtClean="0"/>
                  <a:t> </a:t>
                </a:r>
                <a:r>
                  <a:rPr lang="en-US" dirty="0"/>
                  <a:t>для описания </a:t>
                </a:r>
                <a:r>
                  <a:rPr lang="en-US" dirty="0" err="1"/>
                  <a:t>временных</a:t>
                </a:r>
                <a:r>
                  <a:rPr lang="en-US" dirty="0"/>
                  <a:t> </a:t>
                </a:r>
                <a:r>
                  <a:rPr lang="en-US" dirty="0" err="1" smtClean="0"/>
                  <a:t>рядов</a:t>
                </a:r>
                <a:r>
                  <a:rPr lang="en-US" dirty="0" smtClean="0"/>
                  <a:t>: </a:t>
                </a:r>
                <a:endParaRPr lang="en-US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и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весовые коэффициенты модели.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Это уравнение мы будем </a:t>
                </a:r>
                <a:r>
                  <a:rPr lang="en-US" dirty="0" err="1"/>
                  <a:t>называть</a:t>
                </a:r>
                <a:r>
                  <a:rPr lang="en-US" dirty="0"/>
                  <a:t> </a:t>
                </a:r>
                <a:r>
                  <a:rPr lang="ru-RU" b="1" dirty="0"/>
                  <a:t>М</a:t>
                </a:r>
                <a:r>
                  <a:rPr lang="en-US" b="1" dirty="0" err="1" smtClean="0"/>
                  <a:t>одел</a:t>
                </a:r>
                <a:r>
                  <a:rPr lang="ru-RU" b="1" dirty="0" smtClean="0"/>
                  <a:t>ь</a:t>
                </a:r>
                <a:r>
                  <a:rPr lang="en-US" b="1" dirty="0" smtClean="0"/>
                  <a:t> </a:t>
                </a:r>
                <a:r>
                  <a:rPr lang="ru-RU" b="1" dirty="0"/>
                  <a:t>а</a:t>
                </a:r>
                <a:r>
                  <a:rPr lang="en-US" b="1" dirty="0" err="1"/>
                  <a:t>вторегресси</a:t>
                </a:r>
                <a:r>
                  <a:rPr lang="ru-RU" b="1" dirty="0"/>
                  <a:t> -</a:t>
                </a:r>
                <a:r>
                  <a:rPr lang="en-US" b="1" dirty="0"/>
                  <a:t> </a:t>
                </a:r>
                <a:r>
                  <a:rPr lang="ru-RU" b="1" dirty="0"/>
                  <a:t>с</a:t>
                </a:r>
                <a:r>
                  <a:rPr lang="en-US" b="1" dirty="0" err="1"/>
                  <a:t>кользящ</a:t>
                </a:r>
                <a:r>
                  <a:rPr lang="ru-RU" b="1" dirty="0"/>
                  <a:t>его</a:t>
                </a:r>
                <a:r>
                  <a:rPr lang="en-US" b="1" dirty="0"/>
                  <a:t> </a:t>
                </a:r>
                <a:r>
                  <a:rPr lang="en-US" b="1" dirty="0" err="1"/>
                  <a:t>средн</a:t>
                </a:r>
                <a:r>
                  <a:rPr lang="ru-RU" b="1" dirty="0"/>
                  <a:t>его </a:t>
                </a:r>
                <a:r>
                  <a:rPr lang="en-US" dirty="0" smtClean="0"/>
                  <a:t>(ARCC, </a:t>
                </a:r>
                <a:r>
                  <a:rPr lang="en-US" b="1" dirty="0" smtClean="0"/>
                  <a:t>ARMA</a:t>
                </a:r>
                <a:r>
                  <a:rPr lang="en-US" dirty="0"/>
                  <a:t>).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812" y="1192306"/>
                <a:ext cx="10797988" cy="4984657"/>
              </a:xfrm>
              <a:blipFill>
                <a:blip r:embed="rId2"/>
                <a:stretch>
                  <a:fillRect l="-339" t="-7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r>
              <a:rPr lang="en-US" b="1" dirty="0" smtClean="0"/>
              <a:t>. </a:t>
            </a:r>
            <a:r>
              <a:rPr lang="en-US" b="1" dirty="0"/>
              <a:t>Примечания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77154"/>
            <a:ext cx="11837895" cy="5665693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 err="1"/>
              <a:t>Если</a:t>
            </a:r>
            <a:r>
              <a:rPr lang="en-US" sz="2000" dirty="0"/>
              <a:t> </a:t>
            </a:r>
            <a:r>
              <a:rPr lang="en-US" sz="2000" dirty="0" err="1" smtClean="0"/>
              <a:t>ваш</a:t>
            </a:r>
            <a:r>
              <a:rPr lang="en-US" sz="2000" dirty="0" smtClean="0"/>
              <a:t> </a:t>
            </a:r>
            <a:r>
              <a:rPr lang="ru-RU" sz="2000" dirty="0" smtClean="0"/>
              <a:t>ряд</a:t>
            </a:r>
            <a:r>
              <a:rPr lang="en-US" sz="2000" dirty="0" smtClean="0"/>
              <a:t> </a:t>
            </a:r>
            <a:r>
              <a:rPr lang="en-US" sz="2000" dirty="0" err="1"/>
              <a:t>немного</a:t>
            </a:r>
            <a:r>
              <a:rPr lang="en-US" sz="2000" dirty="0"/>
              <a:t> </a:t>
            </a:r>
            <a:r>
              <a:rPr lang="ru-RU" sz="2000" b="1" dirty="0" err="1" smtClean="0"/>
              <a:t>недодифференцирован</a:t>
            </a:r>
            <a:r>
              <a:rPr lang="en-US" sz="2000" dirty="0" smtClean="0"/>
              <a:t>, </a:t>
            </a:r>
            <a:r>
              <a:rPr lang="en-US" sz="2000" u="sng" dirty="0" err="1" smtClean="0"/>
              <a:t>добавт</a:t>
            </a:r>
            <a:r>
              <a:rPr lang="ru-RU" sz="2000" u="sng" dirty="0" smtClean="0"/>
              <a:t>е</a:t>
            </a:r>
            <a:r>
              <a:rPr lang="en-US" sz="2000" u="sng" dirty="0" smtClean="0"/>
              <a:t> </a:t>
            </a:r>
            <a:r>
              <a:rPr lang="en-US" sz="2000" u="sng" dirty="0" err="1" smtClean="0"/>
              <a:t>дополнительн</a:t>
            </a:r>
            <a:r>
              <a:rPr lang="ru-RU" sz="2000" u="sng" dirty="0" err="1" smtClean="0"/>
              <a:t>ое</a:t>
            </a:r>
            <a:r>
              <a:rPr lang="ru-RU" sz="2000" u="sng" dirty="0" smtClean="0"/>
              <a:t> </a:t>
            </a:r>
            <a:r>
              <a:rPr lang="ru-RU" sz="2000" u="sng" dirty="0" err="1" smtClean="0"/>
              <a:t>слогаемое</a:t>
            </a:r>
            <a:r>
              <a:rPr lang="ru-RU" sz="2000" u="sng" dirty="0" smtClean="0"/>
              <a:t> к</a:t>
            </a:r>
            <a:r>
              <a:rPr lang="en-US" sz="2000" u="sng" dirty="0" smtClean="0"/>
              <a:t> </a:t>
            </a:r>
            <a:r>
              <a:rPr lang="en-US" sz="2000" u="sng" dirty="0"/>
              <a:t>AR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ваша </a:t>
            </a:r>
            <a:r>
              <a:rPr lang="en-US" sz="2000" dirty="0" err="1"/>
              <a:t>серия</a:t>
            </a:r>
            <a:r>
              <a:rPr lang="en-US" sz="2000" dirty="0"/>
              <a:t> </a:t>
            </a:r>
            <a:r>
              <a:rPr lang="en-US" sz="2000" dirty="0" err="1" smtClean="0"/>
              <a:t>немного</a:t>
            </a:r>
            <a:r>
              <a:rPr lang="ru-RU" sz="2000" dirty="0" smtClean="0"/>
              <a:t> </a:t>
            </a:r>
            <a:r>
              <a:rPr lang="ru-RU" sz="2000" dirty="0" err="1" smtClean="0"/>
              <a:t>п</a:t>
            </a:r>
            <a:r>
              <a:rPr lang="ru-RU" sz="2000" b="1" dirty="0" err="1" smtClean="0"/>
              <a:t>ередифференцировн</a:t>
            </a:r>
            <a:r>
              <a:rPr lang="en-US" sz="2000" dirty="0" smtClean="0"/>
              <a:t>,</a:t>
            </a:r>
            <a:r>
              <a:rPr lang="ru-RU" sz="2000" dirty="0" smtClean="0"/>
              <a:t> </a:t>
            </a:r>
            <a:r>
              <a:rPr lang="en-US" sz="2000" u="sng" dirty="0" err="1"/>
              <a:t>добавт</a:t>
            </a:r>
            <a:r>
              <a:rPr lang="ru-RU" sz="2000" u="sng" dirty="0"/>
              <a:t>е</a:t>
            </a:r>
            <a:r>
              <a:rPr lang="en-US" sz="2000" u="sng" dirty="0"/>
              <a:t> </a:t>
            </a:r>
            <a:r>
              <a:rPr lang="en-US" sz="2000" u="sng" dirty="0" err="1"/>
              <a:t>дополнительн</a:t>
            </a:r>
            <a:r>
              <a:rPr lang="ru-RU" sz="2000" u="sng" dirty="0" err="1"/>
              <a:t>ое</a:t>
            </a:r>
            <a:r>
              <a:rPr lang="ru-RU" sz="2000" u="sng" dirty="0"/>
              <a:t> </a:t>
            </a:r>
            <a:r>
              <a:rPr lang="ru-RU" sz="2000" u="sng" dirty="0" err="1"/>
              <a:t>слогаемое</a:t>
            </a:r>
            <a:r>
              <a:rPr lang="ru-RU" sz="2000" u="sng" dirty="0"/>
              <a:t> к</a:t>
            </a:r>
            <a:r>
              <a:rPr lang="en-US" sz="2000" u="sng" dirty="0"/>
              <a:t> MA</a:t>
            </a:r>
            <a:r>
              <a:rPr lang="en-US" sz="2000" dirty="0"/>
              <a:t>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Старайтесь избегать использования более одного или двух </a:t>
            </a:r>
            <a:r>
              <a:rPr lang="en-US" sz="2000" dirty="0" err="1"/>
              <a:t>сезонных</a:t>
            </a:r>
            <a:r>
              <a:rPr lang="en-US" sz="2000" dirty="0"/>
              <a:t> </a:t>
            </a:r>
            <a:r>
              <a:rPr lang="ru-RU" sz="2000" dirty="0" err="1" smtClean="0"/>
              <a:t>слогамех</a:t>
            </a:r>
            <a:r>
              <a:rPr lang="en-US" sz="2000" dirty="0" smtClean="0"/>
              <a:t> </a:t>
            </a:r>
            <a:r>
              <a:rPr lang="en-US" sz="2000" dirty="0"/>
              <a:t>(SAR + SMA) в одной модели, так как это может привести к переобучению данных и / или проблемам в оценке.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в </a:t>
            </a:r>
            <a:r>
              <a:rPr lang="ru-RU" sz="2000" dirty="0" smtClean="0"/>
              <a:t>ряде</a:t>
            </a:r>
            <a:r>
              <a:rPr lang="en-US" sz="2000" dirty="0" smtClean="0"/>
              <a:t> </a:t>
            </a:r>
            <a:r>
              <a:rPr lang="en-US" sz="2000" dirty="0"/>
              <a:t>есть </a:t>
            </a:r>
            <a:r>
              <a:rPr lang="en-US" sz="2000" b="1" dirty="0"/>
              <a:t>положительные значения ACF с </a:t>
            </a:r>
            <a:r>
              <a:rPr lang="en-US" sz="2000" b="1" dirty="0" err="1"/>
              <a:t>большим</a:t>
            </a:r>
            <a:r>
              <a:rPr lang="en-US" sz="2000" b="1" dirty="0"/>
              <a:t> </a:t>
            </a:r>
            <a:r>
              <a:rPr lang="en-US" sz="2000" b="1" dirty="0" err="1" smtClean="0"/>
              <a:t>запаздыванием</a:t>
            </a:r>
            <a:r>
              <a:rPr lang="ru-RU" sz="2000" dirty="0" smtClean="0"/>
              <a:t>, добавьте</a:t>
            </a:r>
            <a:r>
              <a:rPr lang="en-US" sz="2000" u="sng" dirty="0" smtClean="0"/>
              <a:t> </a:t>
            </a:r>
            <a:r>
              <a:rPr lang="en-US" sz="2000" u="sng" dirty="0"/>
              <a:t>разностный порядок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000" dirty="0" smtClean="0"/>
              <a:t>Ч</a:t>
            </a:r>
            <a:r>
              <a:rPr lang="en-US" sz="2000" dirty="0" err="1" smtClean="0"/>
              <a:t>асто</a:t>
            </a:r>
            <a:r>
              <a:rPr lang="en-US" sz="2000" dirty="0" smtClean="0"/>
              <a:t> </a:t>
            </a:r>
            <a:r>
              <a:rPr lang="ru-RU" sz="2000" dirty="0" smtClean="0"/>
              <a:t>о</a:t>
            </a:r>
            <a:r>
              <a:rPr lang="en-US" sz="2000" dirty="0" err="1" smtClean="0"/>
              <a:t>птимальный</a:t>
            </a:r>
            <a:r>
              <a:rPr lang="en-US" sz="2000" dirty="0" smtClean="0"/>
              <a:t> </a:t>
            </a:r>
            <a:r>
              <a:rPr lang="en-US" sz="2000" dirty="0"/>
              <a:t>порядок дифференцирования -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en-US" sz="2000" dirty="0" err="1" smtClean="0"/>
              <a:t>тот</a:t>
            </a:r>
            <a:r>
              <a:rPr lang="en-US" sz="2000" dirty="0" smtClean="0"/>
              <a:t> </a:t>
            </a:r>
            <a:r>
              <a:rPr lang="en-US" sz="2000" dirty="0"/>
              <a:t>порядок разности, при котором дисперсия наименьшая (вы должны стараться избегать чрезмерного дифференцирования).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PACF разностного ряда показывает </a:t>
            </a:r>
            <a:r>
              <a:rPr lang="en-US" sz="2000" dirty="0" err="1"/>
              <a:t>резкое</a:t>
            </a:r>
            <a:r>
              <a:rPr lang="en-US" sz="2000" dirty="0"/>
              <a:t> </a:t>
            </a:r>
            <a:r>
              <a:rPr lang="ru-RU" sz="2000" dirty="0" smtClean="0"/>
              <a:t>спады</a:t>
            </a:r>
            <a:r>
              <a:rPr lang="en-US" sz="2000" dirty="0" smtClean="0"/>
              <a:t> </a:t>
            </a:r>
            <a:r>
              <a:rPr lang="en-US" sz="2000" dirty="0"/>
              <a:t>и </a:t>
            </a:r>
            <a:r>
              <a:rPr lang="en-US" sz="2000" dirty="0" smtClean="0"/>
              <a:t>/</a:t>
            </a:r>
            <a:r>
              <a:rPr lang="en-US" sz="2000" dirty="0" err="1" smtClean="0"/>
              <a:t>или</a:t>
            </a:r>
            <a:r>
              <a:rPr lang="en-US" sz="2000" dirty="0" smtClean="0"/>
              <a:t> </a:t>
            </a:r>
            <a:r>
              <a:rPr lang="en-US" sz="2000" dirty="0"/>
              <a:t>автокорреляция лаг-1 положительна, </a:t>
            </a:r>
            <a:r>
              <a:rPr lang="en-US" sz="2000" dirty="0" smtClean="0"/>
              <a:t>т.</a:t>
            </a:r>
            <a:r>
              <a:rPr lang="ru-RU" sz="2000" dirty="0" smtClean="0"/>
              <a:t>е</a:t>
            </a:r>
            <a:r>
              <a:rPr lang="en-US" sz="2000" dirty="0" smtClean="0"/>
              <a:t>. </a:t>
            </a:r>
            <a:r>
              <a:rPr lang="ru-RU" sz="2000" dirty="0" smtClean="0"/>
              <a:t>е</a:t>
            </a:r>
            <a:r>
              <a:rPr lang="en-US" sz="2000" dirty="0" err="1" smtClean="0"/>
              <a:t>сли</a:t>
            </a:r>
            <a:r>
              <a:rPr lang="en-US" sz="2000" dirty="0" smtClean="0"/>
              <a:t> </a:t>
            </a:r>
            <a:r>
              <a:rPr lang="en-US" sz="2000" dirty="0"/>
              <a:t>ряд </a:t>
            </a:r>
            <a:r>
              <a:rPr lang="en-US" sz="2000" dirty="0" err="1"/>
              <a:t>выглядит</a:t>
            </a:r>
            <a:r>
              <a:rPr lang="en-US" sz="2000" dirty="0"/>
              <a:t> </a:t>
            </a:r>
            <a:r>
              <a:rPr lang="ru-RU" sz="2000" dirty="0" smtClean="0"/>
              <a:t>как</a:t>
            </a:r>
            <a:r>
              <a:rPr lang="en-US" sz="2000" dirty="0" smtClean="0"/>
              <a:t> "</a:t>
            </a:r>
            <a:r>
              <a:rPr lang="en-US" sz="2000" dirty="0" err="1" smtClean="0"/>
              <a:t>слегка</a:t>
            </a:r>
            <a:r>
              <a:rPr lang="en-US" sz="2000" dirty="0" smtClean="0"/>
              <a:t> </a:t>
            </a:r>
            <a:r>
              <a:rPr lang="en-US" sz="2000" dirty="0" err="1" smtClean="0"/>
              <a:t>недифференцированный</a:t>
            </a:r>
            <a:r>
              <a:rPr lang="en-US" sz="2000" dirty="0"/>
              <a:t>"- </a:t>
            </a:r>
            <a:r>
              <a:rPr lang="en-US" sz="2000" dirty="0" err="1" smtClean="0"/>
              <a:t>подумайте</a:t>
            </a:r>
            <a:r>
              <a:rPr lang="en-US" sz="2000" dirty="0" smtClean="0"/>
              <a:t> </a:t>
            </a:r>
            <a:r>
              <a:rPr lang="en-US" sz="2000" dirty="0"/>
              <a:t>о </a:t>
            </a:r>
            <a:r>
              <a:rPr lang="en-US" sz="2000" dirty="0" err="1"/>
              <a:t>добавлении</a:t>
            </a:r>
            <a:r>
              <a:rPr lang="en-US" sz="2000" dirty="0"/>
              <a:t> </a:t>
            </a:r>
            <a:r>
              <a:rPr lang="ru-RU" sz="2000" dirty="0" err="1" smtClean="0"/>
              <a:t>слогаемых</a:t>
            </a:r>
            <a:r>
              <a:rPr lang="en-US" sz="2000" dirty="0" smtClean="0"/>
              <a:t> </a:t>
            </a:r>
            <a:r>
              <a:rPr lang="en-US" sz="2000" dirty="0"/>
              <a:t>AR в модель. Задержка, при которой PACF </a:t>
            </a:r>
            <a:r>
              <a:rPr lang="ru-RU" sz="2000" dirty="0" smtClean="0"/>
              <a:t>спадает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ru-RU" sz="2000" dirty="0" smtClean="0"/>
              <a:t>необходимое</a:t>
            </a:r>
            <a:r>
              <a:rPr lang="en-US" sz="2000" dirty="0" smtClean="0"/>
              <a:t> </a:t>
            </a:r>
            <a:r>
              <a:rPr lang="en-US" sz="2000" dirty="0"/>
              <a:t>количество членов AR.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ACF разностного ряда показывает </a:t>
            </a:r>
            <a:r>
              <a:rPr lang="en-US" sz="2000" dirty="0" err="1"/>
              <a:t>резкое</a:t>
            </a:r>
            <a:r>
              <a:rPr lang="en-US" sz="2000" dirty="0"/>
              <a:t> </a:t>
            </a:r>
            <a:r>
              <a:rPr lang="ru-RU" sz="2000" dirty="0" smtClean="0"/>
              <a:t>спадание</a:t>
            </a:r>
            <a:r>
              <a:rPr lang="en-US" sz="2000" dirty="0" smtClean="0"/>
              <a:t> и/</a:t>
            </a:r>
            <a:r>
              <a:rPr lang="en-US" sz="2000" dirty="0" err="1" smtClean="0"/>
              <a:t>или</a:t>
            </a:r>
            <a:r>
              <a:rPr lang="en-US" sz="2000" dirty="0" smtClean="0"/>
              <a:t> </a:t>
            </a:r>
            <a:r>
              <a:rPr lang="en-US" sz="2000" dirty="0"/>
              <a:t>автокорреляция лаг-1 отрицательна, т. </a:t>
            </a:r>
            <a:r>
              <a:rPr lang="ru-RU" sz="2000" dirty="0" smtClean="0"/>
              <a:t>е</a:t>
            </a:r>
            <a:r>
              <a:rPr lang="en-US" sz="2000" dirty="0" smtClean="0"/>
              <a:t>.</a:t>
            </a:r>
            <a:r>
              <a:rPr lang="ru-RU" sz="2000" dirty="0" smtClean="0"/>
              <a:t> </a:t>
            </a:r>
            <a:r>
              <a:rPr lang="en-US" sz="2000" dirty="0" smtClean="0"/>
              <a:t> </a:t>
            </a:r>
            <a:r>
              <a:rPr lang="en-US" sz="2000" dirty="0" err="1"/>
              <a:t>если</a:t>
            </a:r>
            <a:r>
              <a:rPr lang="en-US" sz="2000" dirty="0"/>
              <a:t> </a:t>
            </a:r>
            <a:r>
              <a:rPr lang="ru-RU" sz="2000" dirty="0" smtClean="0"/>
              <a:t>ряд</a:t>
            </a:r>
            <a:r>
              <a:rPr lang="en-US" sz="2000" dirty="0"/>
              <a:t> </a:t>
            </a:r>
            <a:r>
              <a:rPr lang="en-US" sz="2000" dirty="0" err="1"/>
              <a:t>выглядит</a:t>
            </a:r>
            <a:r>
              <a:rPr lang="en-US" sz="2000" dirty="0"/>
              <a:t> </a:t>
            </a:r>
            <a:r>
              <a:rPr lang="ru-RU" sz="2000" dirty="0"/>
              <a:t>как</a:t>
            </a:r>
            <a:r>
              <a:rPr lang="en-US" sz="2000" dirty="0"/>
              <a:t> "</a:t>
            </a:r>
            <a:r>
              <a:rPr lang="en-US" sz="2000" dirty="0" err="1"/>
              <a:t>чрезмерно</a:t>
            </a:r>
            <a:r>
              <a:rPr lang="en-US" sz="2000" dirty="0"/>
              <a:t> </a:t>
            </a:r>
            <a:r>
              <a:rPr lang="en-US" sz="2000" dirty="0" err="1" smtClean="0"/>
              <a:t>дифференцированный</a:t>
            </a:r>
            <a:r>
              <a:rPr lang="ru-RU" sz="2000" dirty="0" smtClean="0"/>
              <a:t> </a:t>
            </a:r>
            <a:r>
              <a:rPr lang="en-US" sz="2000" dirty="0" err="1" smtClean="0"/>
              <a:t>рассмотрите</a:t>
            </a:r>
            <a:r>
              <a:rPr lang="en-US" sz="2000" dirty="0" smtClean="0"/>
              <a:t> </a:t>
            </a:r>
            <a:r>
              <a:rPr lang="en-US" sz="2000" dirty="0"/>
              <a:t>возможность </a:t>
            </a:r>
            <a:r>
              <a:rPr lang="en-US" sz="2000" dirty="0" err="1"/>
              <a:t>добавления</a:t>
            </a:r>
            <a:r>
              <a:rPr lang="en-US" sz="2000" dirty="0"/>
              <a:t> </a:t>
            </a:r>
            <a:r>
              <a:rPr lang="ru-RU" sz="2000" dirty="0" err="1" smtClean="0"/>
              <a:t>слогамемых</a:t>
            </a:r>
            <a:r>
              <a:rPr lang="en-US" sz="2000" dirty="0" smtClean="0"/>
              <a:t> </a:t>
            </a:r>
            <a:r>
              <a:rPr lang="ru-RU" sz="2000" dirty="0" smtClean="0"/>
              <a:t>к </a:t>
            </a:r>
            <a:r>
              <a:rPr lang="en-US" sz="2000" dirty="0" err="1" smtClean="0"/>
              <a:t>скользяще</a:t>
            </a:r>
            <a:r>
              <a:rPr lang="ru-RU" sz="2000" dirty="0" err="1" smtClean="0"/>
              <a:t>му</a:t>
            </a:r>
            <a:r>
              <a:rPr lang="en-US" sz="2000" dirty="0" smtClean="0"/>
              <a:t> </a:t>
            </a:r>
            <a:r>
              <a:rPr lang="en-US" sz="2000" dirty="0" err="1" smtClean="0"/>
              <a:t>средне</a:t>
            </a:r>
            <a:r>
              <a:rPr lang="ru-RU" sz="2000" dirty="0" err="1" smtClean="0"/>
              <a:t>му</a:t>
            </a:r>
            <a:r>
              <a:rPr lang="en-US" sz="2000" dirty="0" smtClean="0"/>
              <a:t> </a:t>
            </a:r>
            <a:r>
              <a:rPr lang="en-US" sz="2000" dirty="0"/>
              <a:t>в модель. Запаздывание, при котором АКФ </a:t>
            </a:r>
            <a:r>
              <a:rPr lang="ru-RU" sz="2000" dirty="0" smtClean="0"/>
              <a:t>спадает</a:t>
            </a:r>
            <a:r>
              <a:rPr lang="en-US" sz="2000" dirty="0" smtClean="0"/>
              <a:t>, </a:t>
            </a:r>
            <a:r>
              <a:rPr lang="en-US" sz="2000" dirty="0"/>
              <a:t>является указанным </a:t>
            </a:r>
            <a:r>
              <a:rPr lang="en-US" sz="2000" dirty="0" err="1"/>
              <a:t>количеством</a:t>
            </a:r>
            <a:r>
              <a:rPr lang="en-US" sz="2000" dirty="0"/>
              <a:t> </a:t>
            </a:r>
            <a:r>
              <a:rPr lang="ru-RU" sz="2000" dirty="0" err="1" smtClean="0"/>
              <a:t>слогаемых</a:t>
            </a:r>
            <a:r>
              <a:rPr lang="ru-RU" sz="2000" dirty="0" smtClean="0"/>
              <a:t> </a:t>
            </a:r>
            <a:r>
              <a:rPr lang="en-US" sz="2000" dirty="0" smtClean="0"/>
              <a:t>MA.</a:t>
            </a:r>
            <a:endParaRPr lang="en-US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r>
              <a:rPr lang="en-US" b="1" dirty="0" smtClean="0"/>
              <a:t>. </a:t>
            </a:r>
            <a:r>
              <a:rPr lang="en-US" b="1" dirty="0"/>
              <a:t>Примечания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5"/>
            <a:ext cx="11837895" cy="5665693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модель полная (AR и MA), член AR и член MA могут нейтрализовать эффекты друг друга. В этом случае попробуйте модель с на один член меньше AR и на один член MA меньше, особенно если оценки параметров в исходной модели требуют более 10 итераций для схождения.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сумма коэффициентов AR почти равна 1 - вам следует уменьшить количество членов AR на один и увеличить порядок разности на единицу.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сумма коэффициентов МА почти равна 1 - вам следует уменьшить количество членов МА на один и уменьшить порядок разности на единицу.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ряд имеет устойчивый и последовательный </a:t>
            </a:r>
            <a:r>
              <a:rPr lang="en-US" sz="2000" dirty="0" err="1"/>
              <a:t>сезонный</a:t>
            </a:r>
            <a:r>
              <a:rPr lang="en-US" sz="2000" dirty="0"/>
              <a:t> </a:t>
            </a:r>
            <a:r>
              <a:rPr lang="ru-RU" sz="2000" dirty="0" smtClean="0"/>
              <a:t>шаблон</a:t>
            </a:r>
            <a:r>
              <a:rPr lang="en-US" sz="2000" dirty="0" smtClean="0"/>
              <a:t>, </a:t>
            </a:r>
            <a:r>
              <a:rPr lang="en-US" sz="2000" dirty="0"/>
              <a:t>вы </a:t>
            </a:r>
            <a:r>
              <a:rPr lang="en-US" sz="2000" dirty="0" err="1"/>
              <a:t>можете</a:t>
            </a:r>
            <a:r>
              <a:rPr lang="en-US" sz="2000" dirty="0"/>
              <a:t> </a:t>
            </a:r>
            <a:r>
              <a:rPr lang="ru-RU" sz="2000" dirty="0" smtClean="0"/>
              <a:t>повысить</a:t>
            </a:r>
            <a:r>
              <a:rPr lang="en-US" sz="2000" dirty="0" smtClean="0"/>
              <a:t> </a:t>
            </a:r>
            <a:r>
              <a:rPr lang="en-US" sz="2000" dirty="0"/>
              <a:t>порядок сезонной разницы.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Используйте сезонную разницу (D) </a:t>
            </a:r>
            <a:r>
              <a:rPr lang="ru-RU" sz="2000" dirty="0" smtClean="0"/>
              <a:t>в случае</a:t>
            </a:r>
            <a:r>
              <a:rPr lang="en-US" sz="2000" dirty="0" smtClean="0"/>
              <a:t> </a:t>
            </a:r>
            <a:r>
              <a:rPr lang="en-US" sz="2000" dirty="0"/>
              <a:t>нестационарной сезонности.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ряд ACF имеет периодические положительные всплески, добавьте сезонный порядок к SAR.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Если ряд ACF имеет периодические отрицательные всплески, добавьте сезонный порядок к SMA.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911225"/>
          </a:xfrm>
        </p:spPr>
        <p:txBody>
          <a:bodyPr>
            <a:normAutofit/>
          </a:bodyPr>
          <a:lstStyle/>
          <a:p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. </a:t>
            </a:r>
            <a:r>
              <a:rPr lang="en-US" b="1" dirty="0" err="1"/>
              <a:t>Пример</a:t>
            </a:r>
            <a:endParaRPr lang="en-US" b="1" dirty="0"/>
          </a:p>
        </p:txBody>
      </p:sp>
      <p:pic>
        <p:nvPicPr>
          <p:cNvPr id="22530" name="Picture 2" descr="image.png">
            <a:extLst>
              <a:ext uri="{FF2B5EF4-FFF2-40B4-BE49-F238E27FC236}">
                <a16:creationId xmlns:a16="http://schemas.microsoft.com/office/drawing/2014/main" id="{931DF2C0-0D96-47D2-A63D-F973A6BD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772025"/>
            <a:ext cx="3895725" cy="198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.png">
            <a:extLst>
              <a:ext uri="{FF2B5EF4-FFF2-40B4-BE49-F238E27FC236}">
                <a16:creationId xmlns:a16="http://schemas.microsoft.com/office/drawing/2014/main" id="{1F6E61DB-11A5-4888-8BE9-1CECFE8D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4714781"/>
            <a:ext cx="4248149" cy="20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9DFF9A-CEB1-4CCF-B2F3-B5C4E3C3AD56}"/>
              </a:ext>
            </a:extLst>
          </p:cNvPr>
          <p:cNvSpPr/>
          <p:nvPr/>
        </p:nvSpPr>
        <p:spPr>
          <a:xfrm>
            <a:off x="838200" y="4530115"/>
            <a:ext cx="3570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стационарной серии </a:t>
            </a:r>
            <a:r>
              <a:rPr lang="en-US" dirty="0"/>
              <a:t>PACF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A90A3C-D06B-4C27-A15E-900F19156DA3}"/>
              </a:ext>
            </a:extLst>
          </p:cNvPr>
          <p:cNvSpPr/>
          <p:nvPr/>
        </p:nvSpPr>
        <p:spPr>
          <a:xfrm>
            <a:off x="7010400" y="4345449"/>
            <a:ext cx="3811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нестационарного ряда </a:t>
            </a:r>
            <a:r>
              <a:rPr lang="en-US" dirty="0"/>
              <a:t>PACF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BF2D0A-3231-4BFD-8289-64E32C024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12" y="1333572"/>
            <a:ext cx="10934699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smtClean="0"/>
              <a:t>Вы можете очень эффективно использовать PACF для следующих целей: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smtClean="0"/>
              <a:t>Чтобы </a:t>
            </a:r>
            <a:r>
              <a:rPr lang="ru-RU" altLang="en-US" sz="2000" dirty="0"/>
              <a:t>определить, сколько </a:t>
            </a:r>
            <a:r>
              <a:rPr lang="ru-RU" altLang="en-US" sz="2000" dirty="0" smtClean="0"/>
              <a:t>предыдущих </a:t>
            </a:r>
            <a:r>
              <a:rPr lang="ru-RU" altLang="en-US" sz="2000" dirty="0"/>
              <a:t>лагов нужно включить в уравнение прогнозирования </a:t>
            </a:r>
            <a:r>
              <a:rPr lang="ru-RU" altLang="en-US" sz="2000" dirty="0" err="1"/>
              <a:t>авторегрессивной</a:t>
            </a:r>
            <a:r>
              <a:rPr lang="ru-RU" altLang="en-US" sz="2000" dirty="0"/>
              <a:t> модели. </a:t>
            </a:r>
            <a:endParaRPr lang="ru-RU" altLang="en-US" sz="2000" dirty="0" smtClean="0"/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 smtClean="0"/>
              <a:t>Это называется </a:t>
            </a:r>
            <a:r>
              <a:rPr lang="ru-RU" altLang="en-US" dirty="0"/>
              <a:t>порядком авторегрессии (AR) модели</a:t>
            </a:r>
            <a:r>
              <a:rPr lang="ru-RU" altLang="en-US" dirty="0" smtClean="0"/>
              <a:t>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smtClean="0"/>
              <a:t>Чтобы </a:t>
            </a:r>
            <a:r>
              <a:rPr lang="ru-RU" altLang="en-US" sz="2000" dirty="0"/>
              <a:t>определить или проверить, сколько сезонных лагов нужно включить в уравнение прогнозирования модели прогноза на основе скользящего среднего для сезонного временного ряда. </a:t>
            </a:r>
            <a:endParaRPr lang="ru-RU" altLang="en-US" sz="2000" dirty="0" smtClean="0"/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 smtClean="0"/>
              <a:t>Это </a:t>
            </a:r>
            <a:r>
              <a:rPr lang="ru-RU" altLang="en-US" dirty="0"/>
              <a:t>называется порядком сезонной скользящей средней (SMA) процесса.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3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r>
              <a:rPr lang="en-US" b="1" dirty="0" smtClean="0"/>
              <a:t>. </a:t>
            </a:r>
            <a:r>
              <a:rPr lang="en-US" b="1" dirty="0"/>
              <a:t>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1963270"/>
          </a:xfrm>
        </p:spPr>
        <p:txBody>
          <a:bodyPr>
            <a:normAutofit fontScale="85000" lnSpcReduction="20000"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ru-RU" sz="2000" dirty="0" smtClean="0"/>
              <a:t>В данном примере </a:t>
            </a:r>
            <a:r>
              <a:rPr lang="en-US" sz="2000" dirty="0" smtClean="0"/>
              <a:t>p</a:t>
            </a:r>
            <a:r>
              <a:rPr lang="en-US" sz="2000" dirty="0"/>
              <a:t>, скорее всего, равно 4, поскольку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en-US" sz="2000" dirty="0" err="1" smtClean="0"/>
              <a:t>последн</a:t>
            </a:r>
            <a:r>
              <a:rPr lang="ru-RU" sz="2000" dirty="0" err="1" smtClean="0"/>
              <a:t>ий</a:t>
            </a:r>
            <a:r>
              <a:rPr lang="en-US" sz="2000" dirty="0" smtClean="0"/>
              <a:t> </a:t>
            </a:r>
            <a:r>
              <a:rPr lang="en-US" sz="2000" dirty="0" err="1" smtClean="0"/>
              <a:t>существенн</a:t>
            </a:r>
            <a:r>
              <a:rPr lang="ru-RU" sz="2000" dirty="0" err="1" smtClean="0"/>
              <a:t>ый</a:t>
            </a:r>
            <a:r>
              <a:rPr lang="en-US" sz="2000" dirty="0" smtClean="0"/>
              <a:t> </a:t>
            </a:r>
            <a:r>
              <a:rPr lang="ru-RU" sz="2000" dirty="0" smtClean="0"/>
              <a:t>лаг</a:t>
            </a:r>
            <a:r>
              <a:rPr lang="en-US" sz="2000" dirty="0" smtClean="0"/>
              <a:t> </a:t>
            </a:r>
            <a:r>
              <a:rPr lang="en-US" sz="2000" dirty="0"/>
              <a:t>PACF, после которого большинство других не являются значительными.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 равно 1, потому что у нас были </a:t>
            </a:r>
            <a:r>
              <a:rPr lang="en-US" sz="2000" dirty="0" err="1"/>
              <a:t>первые</a:t>
            </a:r>
            <a:r>
              <a:rPr lang="en-US" sz="2000" dirty="0"/>
              <a:t> </a:t>
            </a:r>
            <a:r>
              <a:rPr lang="ru-RU" sz="2000" dirty="0" smtClean="0"/>
              <a:t>производные</a:t>
            </a:r>
            <a:endParaRPr lang="en-US" sz="2000" dirty="0"/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q должно быть где-то около 4, как видно на ACF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 может быть 2, так как 24-е и 48-е </a:t>
            </a:r>
            <a:r>
              <a:rPr lang="en-US" sz="2000" dirty="0" err="1"/>
              <a:t>лагы</a:t>
            </a:r>
            <a:r>
              <a:rPr lang="en-US" sz="2000" dirty="0"/>
              <a:t> </a:t>
            </a:r>
            <a:r>
              <a:rPr lang="en-US" sz="2000" dirty="0" err="1" smtClean="0"/>
              <a:t>значительны</a:t>
            </a:r>
            <a:r>
              <a:rPr lang="en-US" sz="2000" dirty="0" smtClean="0"/>
              <a:t> </a:t>
            </a:r>
            <a:r>
              <a:rPr lang="en-US" sz="2000" dirty="0"/>
              <a:t>на PACF.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 снова равно 1, потому что мы провели сезонную дифференциацию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Q, вероятно, </a:t>
            </a:r>
            <a:r>
              <a:rPr lang="en-US" sz="2000" dirty="0" err="1"/>
              <a:t>равен</a:t>
            </a:r>
            <a:r>
              <a:rPr lang="en-US" sz="2000" dirty="0"/>
              <a:t> </a:t>
            </a:r>
            <a:r>
              <a:rPr lang="en-US" sz="2000" dirty="0" smtClean="0"/>
              <a:t>1</a:t>
            </a:r>
            <a:r>
              <a:rPr lang="ru-RU" sz="2000" dirty="0" smtClean="0"/>
              <a:t> - </a:t>
            </a:r>
            <a:r>
              <a:rPr lang="en-US" sz="2000" dirty="0" smtClean="0"/>
              <a:t>24-е </a:t>
            </a:r>
            <a:r>
              <a:rPr lang="en-US" sz="2000" dirty="0"/>
              <a:t>отставание по ACF значительно, а 48-е - нет.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DEA3292B-3A21-4C0C-A3C3-E89699259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1"/>
          <a:stretch/>
        </p:blipFill>
        <p:spPr bwMode="auto">
          <a:xfrm>
            <a:off x="838200" y="2825133"/>
            <a:ext cx="4604692" cy="40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339884C6-78AF-4D29-BAAB-02C7C0357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4"/>
          <a:stretch/>
        </p:blipFill>
        <p:spPr bwMode="auto">
          <a:xfrm>
            <a:off x="6310373" y="2868706"/>
            <a:ext cx="4906569" cy="38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r>
              <a:rPr lang="en-US" b="1" dirty="0" smtClean="0"/>
              <a:t>. </a:t>
            </a:r>
            <a:r>
              <a:rPr lang="en-US" b="1" dirty="0"/>
              <a:t>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1963270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4" name="Picture 4" descr="image.png">
            <a:extLst>
              <a:ext uri="{FF2B5EF4-FFF2-40B4-BE49-F238E27FC236}">
                <a16:creationId xmlns:a16="http://schemas.microsoft.com/office/drawing/2014/main" id="{D10892BB-8D21-40FC-836C-32C6ABB3F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5"/>
          <a:stretch/>
        </p:blipFill>
        <p:spPr bwMode="auto">
          <a:xfrm>
            <a:off x="245127" y="1102938"/>
            <a:ext cx="5852274" cy="52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.png">
            <a:extLst>
              <a:ext uri="{FF2B5EF4-FFF2-40B4-BE49-F238E27FC236}">
                <a16:creationId xmlns:a16="http://schemas.microsoft.com/office/drawing/2014/main" id="{F24351D9-FA5F-440B-A27C-572948FF2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9"/>
          <a:stretch/>
        </p:blipFill>
        <p:spPr bwMode="auto">
          <a:xfrm>
            <a:off x="6095999" y="1031220"/>
            <a:ext cx="5754529" cy="54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 smtClean="0"/>
              <a:t>порядка</a:t>
            </a:r>
            <a:r>
              <a:rPr lang="en-US" b="1" dirty="0" smtClean="0"/>
              <a:t>. </a:t>
            </a:r>
            <a:r>
              <a:rPr lang="en-US" b="1" dirty="0"/>
              <a:t>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5611347" cy="52286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PACF показывает явный всплеск при лаге 1 и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en-US" sz="2000" dirty="0" err="1" smtClean="0"/>
              <a:t>более</a:t>
            </a:r>
            <a:r>
              <a:rPr lang="en-US" sz="2000" dirty="0" smtClean="0"/>
              <a:t>, </a:t>
            </a:r>
            <a:r>
              <a:rPr lang="en-US" sz="2000" dirty="0"/>
              <a:t>примерно до лага 11. Это сопровождается сужающейся структурой в ранних лагах ACF. Несезонный AR 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ru-RU" sz="2000" dirty="0" smtClean="0"/>
              <a:t>порядка 1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algn="l" rtl="0"/>
            <a:r>
              <a:rPr lang="en-US" sz="2000" dirty="0"/>
              <a:t>PACF имеет </a:t>
            </a:r>
            <a:r>
              <a:rPr lang="en-US" sz="2000" dirty="0" err="1"/>
              <a:t>значительные</a:t>
            </a:r>
            <a:r>
              <a:rPr lang="en-US" sz="2000" dirty="0"/>
              <a:t> </a:t>
            </a:r>
            <a:r>
              <a:rPr lang="ru-RU" sz="2000" dirty="0" smtClean="0"/>
              <a:t>лаги</a:t>
            </a:r>
            <a:r>
              <a:rPr lang="en-US" sz="2000" dirty="0" smtClean="0"/>
              <a:t> </a:t>
            </a:r>
            <a:r>
              <a:rPr lang="en-US" sz="2000" dirty="0"/>
              <a:t>на 12, 24, 36 и так далее.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ru-RU" sz="2000" dirty="0" smtClean="0"/>
              <a:t>то</a:t>
            </a:r>
            <a:r>
              <a:rPr lang="en-US" sz="2000" dirty="0" smtClean="0"/>
              <a:t>, </a:t>
            </a:r>
            <a:r>
              <a:rPr lang="ru-RU" sz="2000" dirty="0" smtClean="0"/>
              <a:t>что </a:t>
            </a:r>
            <a:r>
              <a:rPr lang="en-US" sz="2000" dirty="0" err="1" smtClean="0"/>
              <a:t>нам</a:t>
            </a:r>
            <a:r>
              <a:rPr lang="en-US" sz="2000" dirty="0" smtClean="0"/>
              <a:t> </a:t>
            </a:r>
            <a:r>
              <a:rPr lang="en-US" sz="2000" dirty="0"/>
              <a:t>нужно установить для сезонной МА </a:t>
            </a:r>
            <a:r>
              <a:rPr lang="ru-RU" sz="2000" dirty="0" smtClean="0"/>
              <a:t>– порядок </a:t>
            </a:r>
            <a:r>
              <a:rPr lang="en-US" sz="2000" dirty="0" smtClean="0"/>
              <a:t>1.</a:t>
            </a:r>
            <a:endParaRPr lang="en-US" sz="2000" dirty="0"/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image.png">
            <a:extLst>
              <a:ext uri="{FF2B5EF4-FFF2-40B4-BE49-F238E27FC236}">
                <a16:creationId xmlns:a16="http://schemas.microsoft.com/office/drawing/2014/main" id="{5E993E9A-A196-4C00-9EA7-D8A2EB40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18" y="882649"/>
            <a:ext cx="593229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.png">
            <a:extLst>
              <a:ext uri="{FF2B5EF4-FFF2-40B4-BE49-F238E27FC236}">
                <a16:creationId xmlns:a16="http://schemas.microsoft.com/office/drawing/2014/main" id="{F2EB9C2E-AD39-4FFD-B931-3E3528E7F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6"/>
          <a:stretch/>
        </p:blipFill>
        <p:spPr bwMode="auto">
          <a:xfrm>
            <a:off x="388144" y="3687761"/>
            <a:ext cx="4110037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5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Оценка коэффициента ARMA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 fontScale="62500" lnSpcReduction="20000"/>
              </a:bodyPr>
              <a:lstStyle/>
              <a:p>
                <a:pPr algn="l" rtl="0"/>
                <a:r>
                  <a:rPr lang="en-US" dirty="0"/>
                  <a:t>Существует несколько методов оценки параметров процесса AR и MA. </a:t>
                </a:r>
                <a:endParaRPr lang="ru-RU" dirty="0" smtClean="0"/>
              </a:p>
              <a:p>
                <a:pPr algn="l" rtl="0"/>
                <a:r>
                  <a:rPr lang="en-US" dirty="0" err="1" smtClean="0"/>
                  <a:t>Оптимизация</a:t>
                </a:r>
                <a:r>
                  <a:rPr lang="en-US" dirty="0" smtClean="0"/>
                  <a:t> </a:t>
                </a:r>
                <a:r>
                  <a:rPr lang="en-US" dirty="0"/>
                  <a:t>параметров ARMA может выполняться с помощью нескольких специальных метрик, предназначенных для этой цели.</a:t>
                </a:r>
              </a:p>
              <a:p>
                <a:pPr algn="l" rtl="0"/>
                <a:r>
                  <a:rPr lang="en-US" dirty="0"/>
                  <a:t>Наиболее популярные из них следующие.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9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900" dirty="0"/>
                  <a:t> Информационный критерий Акаике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𝐵𝐼𝐶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𝑙𝑛𝑁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900" dirty="0"/>
                  <a:t> Байесовский информационный критерий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𝐴𝐼𝐶𝑐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900" dirty="0"/>
                  <a:t> модифицированный информационный критерий Акаике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𝐻𝑄𝐶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+2×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𝑙𝑛𝑁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2900" dirty="0"/>
                  <a:t> Информационный критерий Ханнана – Куинна</a:t>
                </a:r>
              </a:p>
              <a:p>
                <a:pPr algn="l" rtl="0"/>
                <a:r>
                  <a:rPr lang="en-US" dirty="0"/>
                  <a:t>Где </a:t>
                </a:r>
              </a:p>
              <a:p>
                <a:pPr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оценка правдоподобия модели; </a:t>
                </a:r>
              </a:p>
              <a:p>
                <a:pPr algn="l" rtl="0"/>
                <a:r>
                  <a:rPr lang="en-US" dirty="0"/>
                  <a:t>k - полное количество параметров: </a:t>
                </a:r>
              </a:p>
              <a:p>
                <a:pPr algn="l" rtl="0"/>
                <a:r>
                  <a:rPr lang="en-US" dirty="0"/>
                  <a:t>для ARMA без константы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в другом случае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</a:t>
                </a:r>
              </a:p>
              <a:p>
                <a:pPr algn="l" rtl="0"/>
                <a:r>
                  <a:rPr lang="en-US" dirty="0"/>
                  <a:t>для ARIMA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</a:t>
                </a:r>
              </a:p>
              <a:p>
                <a:pPr algn="l" rtl="0"/>
                <a:r>
                  <a:rPr lang="en-US" dirty="0"/>
                  <a:t>для SARIMA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Специфика этих критериев заключается в совместной оптимизации количества параметров и значения RSS. По этим критериям AIC является наиболее популярным, </a:t>
                </a:r>
                <a:r>
                  <a:rPr lang="en-US" dirty="0" err="1" smtClean="0"/>
                  <a:t>но</a:t>
                </a:r>
                <a:r>
                  <a:rPr lang="ru-RU" dirty="0" smtClean="0"/>
                  <a:t> п</a:t>
                </a:r>
                <a:r>
                  <a:rPr lang="en-US" dirty="0" err="1" smtClean="0"/>
                  <a:t>редполагается</a:t>
                </a:r>
                <a:r>
                  <a:rPr lang="ru-RU" dirty="0" smtClean="0"/>
                  <a:t> </a:t>
                </a:r>
                <a:r>
                  <a:rPr lang="en-US" dirty="0" err="1" smtClean="0"/>
                  <a:t>AICc</a:t>
                </a:r>
                <a:r>
                  <a:rPr lang="en-US" dirty="0"/>
                  <a:t>, что обеспечит лучший результат. </a:t>
                </a:r>
              </a:p>
              <a:p>
                <a:pPr algn="l" rtl="0"/>
                <a:r>
                  <a:rPr lang="en-US" dirty="0"/>
                  <a:t>Критерии могут быть применены для автоматизации параметрического поиска.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316" t="-1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Пример оценки коэффициента ARMA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Пример: прогноз продаж. На исходном графике наблюдается небольшое увеличение дисперсии с уровнем, поэтому мы берем логарифмы, чтобы стабилизировать дисперсию.</a:t>
            </a:r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image.png">
            <a:extLst>
              <a:ext uri="{FF2B5EF4-FFF2-40B4-BE49-F238E27FC236}">
                <a16:creationId xmlns:a16="http://schemas.microsoft.com/office/drawing/2014/main" id="{4B302CCE-8A1F-44C4-A3A5-C6594DBE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8443"/>
            <a:ext cx="6057900" cy="37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A766CF-CBE3-4720-BC03-D06D6C178A60}"/>
              </a:ext>
            </a:extLst>
          </p:cNvPr>
          <p:cNvSpPr/>
          <p:nvPr/>
        </p:nvSpPr>
        <p:spPr>
          <a:xfrm>
            <a:off x="638175" y="529607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Данные сильно сезонны и явно нестационарны, поэтому сезонная разница будет </a:t>
            </a: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использоваться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с </a:t>
            </a: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сезонностью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12</a:t>
            </a:r>
            <a:r>
              <a:rPr lang="ru-RU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sz="1600" dirty="0"/>
          </a:p>
        </p:txBody>
      </p:sp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54A6615A-6E32-4A6A-98BE-D551414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72" y="1733340"/>
            <a:ext cx="5485842" cy="33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C0874C-18EE-4E14-95B8-1EB051FE94EB}"/>
              </a:ext>
            </a:extLst>
          </p:cNvPr>
          <p:cNvSpPr/>
          <p:nvPr/>
        </p:nvSpPr>
        <p:spPr>
          <a:xfrm>
            <a:off x="6672263" y="5296071"/>
            <a:ext cx="5273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На данный момент неясно, следует ли нам делать еще </a:t>
            </a: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одно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дифференцирование</a:t>
            </a:r>
            <a:r>
              <a:rPr lang="en-US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или нет.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Решаем не делать этого, но выбор не очевиден.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36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Пример оценки коэффициента ARMA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Пример: прогноз продаж. На исходном графике наблюдается небольшое увеличение дисперсии с уровнем, поэтому мы берем логарифмы, чтобы стабилизировать дисперсию.</a:t>
            </a:r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A766CF-CBE3-4720-BC03-D06D6C178A60}"/>
              </a:ext>
            </a:extLst>
          </p:cNvPr>
          <p:cNvSpPr/>
          <p:nvPr/>
        </p:nvSpPr>
        <p:spPr>
          <a:xfrm>
            <a:off x="515472" y="4913516"/>
            <a:ext cx="1143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На полученном графике есть всплески в PACF при лагах 12 и 24, но ничего при сезонных лагах в ACF. Это может указывать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ru-RU" dirty="0" smtClean="0"/>
              <a:t>порядок</a:t>
            </a:r>
            <a:r>
              <a:rPr lang="en-US" dirty="0" smtClean="0"/>
              <a:t> </a:t>
            </a:r>
            <a:r>
              <a:rPr lang="en-US" dirty="0"/>
              <a:t>SAR (2). В несезонных лагах 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ru-RU" dirty="0" smtClean="0"/>
              <a:t>3</a:t>
            </a:r>
            <a:r>
              <a:rPr lang="en-US" dirty="0" smtClean="0"/>
              <a:t> </a:t>
            </a:r>
            <a:r>
              <a:rPr lang="en-US" dirty="0"/>
              <a:t>значительных всплеска PACF, что указывает на </a:t>
            </a:r>
            <a:r>
              <a:rPr lang="en-US" dirty="0" err="1"/>
              <a:t>возможный</a:t>
            </a:r>
            <a:r>
              <a:rPr lang="en-US" dirty="0"/>
              <a:t> </a:t>
            </a:r>
            <a:r>
              <a:rPr lang="ru-RU" dirty="0" smtClean="0"/>
              <a:t>порядок</a:t>
            </a:r>
            <a:r>
              <a:rPr lang="en-US" dirty="0" smtClean="0"/>
              <a:t> </a:t>
            </a:r>
            <a:r>
              <a:rPr lang="en-US" dirty="0"/>
              <a:t>AR (3). </a:t>
            </a:r>
            <a:r>
              <a:rPr lang="en-US" dirty="0" smtClean="0"/>
              <a:t>ACF </a:t>
            </a:r>
            <a:r>
              <a:rPr lang="en-US" dirty="0"/>
              <a:t>не указывает на какую-либо простую модель. </a:t>
            </a:r>
            <a:endParaRPr lang="ru-RU" dirty="0" smtClean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err="1" smtClean="0"/>
              <a:t>Этот</a:t>
            </a:r>
            <a:r>
              <a:rPr lang="en-US" dirty="0" smtClean="0"/>
              <a:t> </a:t>
            </a:r>
            <a:r>
              <a:rPr lang="en-US" dirty="0"/>
              <a:t>первоначальный анализ предполагает, что возможной моделью для этих данных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ARIMA </a:t>
            </a:r>
            <a:r>
              <a:rPr lang="en-US" dirty="0"/>
              <a:t>(3,0,0) (2,1,0) 12</a:t>
            </a:r>
            <a:r>
              <a:rPr lang="en-US" dirty="0" smtClean="0"/>
              <a:t>. </a:t>
            </a:r>
            <a:r>
              <a:rPr lang="en-US" dirty="0"/>
              <a:t>Вариации параметров опровергают первое предположение - лучше использовать модель ARIMA (3,0,1) (0,1,2) 12.</a:t>
            </a:r>
          </a:p>
        </p:txBody>
      </p:sp>
      <p:pic>
        <p:nvPicPr>
          <p:cNvPr id="9" name="Picture 4" descr="image.png">
            <a:extLst>
              <a:ext uri="{FF2B5EF4-FFF2-40B4-BE49-F238E27FC236}">
                <a16:creationId xmlns:a16="http://schemas.microsoft.com/office/drawing/2014/main" id="{D4F6B6DC-6873-47DC-ADF5-51EE38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2" y="1504571"/>
            <a:ext cx="5485842" cy="33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52E6A9-5E3C-4BDA-821A-526120D0FE35}"/>
              </a:ext>
            </a:extLst>
          </p:cNvPr>
          <p:cNvSpPr/>
          <p:nvPr/>
        </p:nvSpPr>
        <p:spPr>
          <a:xfrm>
            <a:off x="6163238" y="1517464"/>
            <a:ext cx="5782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Вариации параметров опровергают первое предположение - лучше использовать модель ARIMA (3,0,1) (0,1,2) 12.</a:t>
            </a:r>
            <a:endParaRPr lang="en-US" dirty="0"/>
          </a:p>
        </p:txBody>
      </p:sp>
      <p:pic>
        <p:nvPicPr>
          <p:cNvPr id="15362" name="Picture 2" descr="image.png">
            <a:extLst>
              <a:ext uri="{FF2B5EF4-FFF2-40B4-BE49-F238E27FC236}">
                <a16:creationId xmlns:a16="http://schemas.microsoft.com/office/drawing/2014/main" id="{83256A18-65D0-459A-B9C0-681C02F19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92"/>
          <a:stretch/>
        </p:blipFill>
        <p:spPr bwMode="auto">
          <a:xfrm>
            <a:off x="6181099" y="2516948"/>
            <a:ext cx="2193780" cy="23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id="{83256A18-65D0-459A-B9C0-681C02F19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6"/>
          <a:stretch/>
        </p:blipFill>
        <p:spPr bwMode="auto">
          <a:xfrm>
            <a:off x="8459182" y="2516948"/>
            <a:ext cx="1375983" cy="23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Пример оценки коэффициента ARMA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Пример: прогноз продаж. На исходном графике наблюдается небольшое увеличение дисперсии с уровнем, поэтому мы берем логарифмы, чтобы стабилизировать дисперсию.</a:t>
            </a:r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8F06C1-80E3-48C3-BF9E-FB2FB24B4244}"/>
              </a:ext>
            </a:extLst>
          </p:cNvPr>
          <p:cNvSpPr/>
          <p:nvPr/>
        </p:nvSpPr>
        <p:spPr>
          <a:xfrm>
            <a:off x="456042" y="14086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Затем необходимо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оценить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остатки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 (невязку) модели</a:t>
            </a:r>
            <a:endParaRPr lang="en-US" dirty="0"/>
          </a:p>
        </p:txBody>
      </p:sp>
      <p:pic>
        <p:nvPicPr>
          <p:cNvPr id="16386" name="Picture 2" descr="image.png">
            <a:extLst>
              <a:ext uri="{FF2B5EF4-FFF2-40B4-BE49-F238E27FC236}">
                <a16:creationId xmlns:a16="http://schemas.microsoft.com/office/drawing/2014/main" id="{BF43F526-6D3D-44CD-A0A0-0D4DC93E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1" y="2340322"/>
            <a:ext cx="5460868" cy="33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B907D4-C1AC-4ECB-9E69-5D7355BFAF64}"/>
              </a:ext>
            </a:extLst>
          </p:cNvPr>
          <p:cNvSpPr/>
          <p:nvPr/>
        </p:nvSpPr>
        <p:spPr>
          <a:xfrm>
            <a:off x="5849472" y="13246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ACF есть несколько значительных всплесков, поэтому модель не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соответствует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требованиям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Ljung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-Box test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 (критерию стат. значимости)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Это значит, что м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одель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все еще можно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использовать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прогнозирования,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но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интервалы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прогнозирования могут быть неточными из-за коррелированных остатков.</a:t>
            </a:r>
            <a:endParaRPr lang="en-US" dirty="0"/>
          </a:p>
        </p:txBody>
      </p:sp>
      <p:pic>
        <p:nvPicPr>
          <p:cNvPr id="16388" name="Picture 4" descr="image.png">
            <a:extLst>
              <a:ext uri="{FF2B5EF4-FFF2-40B4-BE49-F238E27FC236}">
                <a16:creationId xmlns:a16="http://schemas.microsoft.com/office/drawing/2014/main" id="{2F065641-E48C-4AE8-982E-8ED9A79E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87" y="3572141"/>
            <a:ext cx="4710948" cy="29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87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12" y="1013012"/>
                <a:ext cx="11232776" cy="5746377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000" dirty="0" smtClean="0"/>
                  <a:t>Замечания об АРСС.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некоторых источниках можно найти следующее уравнение которое </a:t>
                </a:r>
                <a:r>
                  <a:rPr lang="en-US" sz="2000" dirty="0" err="1"/>
                  <a:t>отличается</a:t>
                </a:r>
                <a:r>
                  <a:rPr lang="en-US" sz="2000" dirty="0"/>
                  <a:t> </a:t>
                </a:r>
                <a:r>
                  <a:rPr lang="ru-RU" sz="2000" dirty="0"/>
                  <a:t>от предыдущего</a:t>
                </a:r>
                <a:r>
                  <a:rPr lang="en-US" sz="2000" dirty="0"/>
                  <a:t> только знаком коэффициентов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000" dirty="0" smtClean="0"/>
                  <a:t>Строгий в</a:t>
                </a:r>
                <a:r>
                  <a:rPr lang="en-US" sz="2000" dirty="0" err="1" smtClean="0"/>
                  <a:t>ывод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уравнения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ARMA на основе гармонического анализа (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или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ru-RU" sz="2000" dirty="0" smtClean="0"/>
                  <a:t>преобразований</a:t>
                </a:r>
                <a:r>
                  <a:rPr lang="en-US" sz="2000" dirty="0" smtClean="0"/>
                  <a:t>), </a:t>
                </a:r>
                <a:r>
                  <a:rPr lang="en-US" sz="2000" dirty="0" err="1" smtClean="0"/>
                  <a:t>доказ</a:t>
                </a:r>
                <a:r>
                  <a:rPr lang="ru-RU" sz="2000" dirty="0" err="1" smtClean="0"/>
                  <a:t>ывает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что каждый рациональный (физически реальный) </a:t>
                </a:r>
                <a:r>
                  <a:rPr lang="en-US" sz="2000" dirty="0" err="1"/>
                  <a:t>спектр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временн</a:t>
                </a:r>
                <a:r>
                  <a:rPr lang="ru-RU" sz="2000" dirty="0" smtClean="0"/>
                  <a:t>ого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ряд</a:t>
                </a:r>
                <a:r>
                  <a:rPr lang="ru-RU" sz="2000" dirty="0" smtClean="0"/>
                  <a:t>а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(или любая система, зависящая </a:t>
                </a:r>
                <a:r>
                  <a:rPr lang="en-US" sz="2000" dirty="0" err="1"/>
                  <a:t>от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времени</a:t>
                </a:r>
                <a:r>
                  <a:rPr lang="en-US" sz="2000" dirty="0" smtClean="0"/>
                  <a:t>) </a:t>
                </a:r>
                <a:r>
                  <a:rPr lang="en-US" sz="2000" dirty="0" err="1" smtClean="0"/>
                  <a:t>мож</a:t>
                </a:r>
                <a:r>
                  <a:rPr lang="ru-RU" sz="2000" dirty="0" err="1" smtClean="0"/>
                  <a:t>ет</a:t>
                </a:r>
                <a:r>
                  <a:rPr lang="ru-RU" sz="2000" dirty="0" smtClean="0"/>
                  <a:t> быть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представ</a:t>
                </a:r>
                <a:r>
                  <a:rPr lang="ru-RU" sz="2000" dirty="0" smtClean="0"/>
                  <a:t>лена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как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/|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спектр процесса AR 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спектр процесса МА.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000" dirty="0"/>
                  <a:t>Основным следствием этого является то, что процесс ARMA можно рассматривать </a:t>
                </a:r>
                <a:r>
                  <a:rPr lang="en-US" sz="2000" dirty="0" err="1"/>
                  <a:t>как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фильтраци</a:t>
                </a:r>
                <a:r>
                  <a:rPr lang="ru-RU" sz="2000" dirty="0" smtClean="0"/>
                  <a:t>ю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 smtClean="0"/>
                  <a:t> </a:t>
                </a:r>
                <a:r>
                  <a:rPr lang="en-US" sz="2000" dirty="0" smtClean="0"/>
                  <a:t>фильтром </a:t>
                </a:r>
                <a:r>
                  <a:rPr lang="en-US" sz="2000" dirty="0"/>
                  <a:t>с бесконечной импульсной характеристикой. </a:t>
                </a:r>
              </a:p>
              <a:p>
                <a:pPr algn="l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000" dirty="0" smtClean="0"/>
                  <a:t>При этом </a:t>
                </a:r>
                <a:r>
                  <a:rPr lang="en-US" sz="2000" dirty="0" smtClean="0"/>
                  <a:t>MA </a:t>
                </a:r>
                <a:r>
                  <a:rPr lang="en-US" sz="2000" dirty="0"/>
                  <a:t>по отдельности можно рассматривать как </a:t>
                </a:r>
                <a:r>
                  <a:rPr lang="en-US" sz="2000" dirty="0" err="1"/>
                  <a:t>фильтрацию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шума</a:t>
                </a:r>
                <a:r>
                  <a:rPr lang="ru-RU" sz="2000" dirty="0" smtClean="0"/>
                  <a:t> в процессе</a:t>
                </a:r>
                <a:r>
                  <a:rPr lang="en-US" sz="2000" dirty="0" smtClean="0"/>
                  <a:t>. </a:t>
                </a:r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12" y="1013012"/>
                <a:ext cx="11232776" cy="5746377"/>
              </a:xfrm>
              <a:blipFill>
                <a:blip r:embed="rId2"/>
                <a:stretch>
                  <a:fillRect l="-489" t="-530" r="-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6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inherit"/>
              </a:rPr>
              <a:t>Другие модели, подобные SARIMA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2000" dirty="0" err="1" smtClean="0">
                <a:solidFill>
                  <a:srgbClr val="000000"/>
                </a:solidFill>
              </a:rPr>
              <a:t>Помимо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обсуждаемой выше модели SARIMA, она обычно рассматривается как несколько других: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000" b="1" dirty="0">
                <a:solidFill>
                  <a:srgbClr val="000000"/>
                </a:solidFill>
              </a:rPr>
              <a:t>SARIMAX</a:t>
            </a:r>
            <a:r>
              <a:rPr lang="en-US" altLang="en-US" sz="2000" dirty="0">
                <a:solidFill>
                  <a:srgbClr val="000000"/>
                </a:solidFill>
              </a:rPr>
              <a:t> - Модель SARIMA с экзогенными добавочными факторами.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2000" b="1" dirty="0">
                <a:solidFill>
                  <a:srgbClr val="000000"/>
                </a:solidFill>
              </a:rPr>
              <a:t>ARIFMA</a:t>
            </a:r>
            <a:r>
              <a:rPr lang="en-US" altLang="en-US" sz="2000" dirty="0">
                <a:solidFill>
                  <a:srgbClr val="000000"/>
                </a:solidFill>
              </a:rPr>
              <a:t>- Модель ARIMA с использованием дробных производных (и дробного интегрирования).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000" b="1" dirty="0">
                <a:solidFill>
                  <a:srgbClr val="000000"/>
                </a:solidFill>
              </a:rPr>
              <a:t>VAR, VMA, VARMA</a:t>
            </a:r>
            <a:r>
              <a:rPr lang="en-US" altLang="en-US" sz="2000" dirty="0">
                <a:solidFill>
                  <a:srgbClr val="000000"/>
                </a:solidFill>
              </a:rPr>
              <a:t> - многомерные модели.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2000" b="1" dirty="0" smtClean="0">
                <a:solidFill>
                  <a:srgbClr val="000000"/>
                </a:solidFill>
              </a:rPr>
              <a:t>NAR, NARX, </a:t>
            </a:r>
            <a:r>
              <a:rPr lang="en-US" altLang="en-US" sz="2000" b="1" dirty="0">
                <a:solidFill>
                  <a:srgbClr val="000000"/>
                </a:solidFill>
              </a:rPr>
              <a:t>NARMA</a:t>
            </a:r>
            <a:r>
              <a:rPr lang="en-US" altLang="en-US" sz="2000" dirty="0">
                <a:solidFill>
                  <a:srgbClr val="000000"/>
                </a:solidFill>
              </a:rPr>
              <a:t> -Нелинейный AR (NAR), Нелинейный AR с </a:t>
            </a:r>
            <a:r>
              <a:rPr lang="en-US" altLang="en-US" sz="2000" dirty="0" err="1">
                <a:solidFill>
                  <a:srgbClr val="000000"/>
                </a:solidFill>
              </a:rPr>
              <a:t>преувеличенный</a:t>
            </a:r>
            <a:r>
              <a:rPr lang="en-US" altLang="en-US" sz="2000" dirty="0">
                <a:solidFill>
                  <a:srgbClr val="000000"/>
                </a:solidFill>
              </a:rPr>
              <a:t> коэффициенты (NARX), нелинейный ARMA (NARMA) и </a:t>
            </a:r>
            <a:r>
              <a:rPr lang="en-US" altLang="en-US" sz="2000" dirty="0" err="1">
                <a:solidFill>
                  <a:srgbClr val="000000"/>
                </a:solidFill>
              </a:rPr>
              <a:t>так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далее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9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  <a:latin typeface="inherit"/>
              </a:rPr>
              <a:t>Экзогенны</a:t>
            </a:r>
            <a:r>
              <a:rPr lang="ru-RU" b="1" dirty="0" smtClean="0">
                <a:solidFill>
                  <a:srgbClr val="000000"/>
                </a:solidFill>
                <a:latin typeface="inherit"/>
              </a:rPr>
              <a:t>е</a:t>
            </a:r>
            <a:r>
              <a:rPr lang="en-US" b="1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inherit"/>
              </a:rPr>
              <a:t>фактор</a:t>
            </a:r>
            <a:r>
              <a:rPr lang="ru-RU" b="1" dirty="0" smtClean="0">
                <a:solidFill>
                  <a:srgbClr val="000000"/>
                </a:solidFill>
                <a:latin typeface="inherit"/>
              </a:rPr>
              <a:t>ы</a:t>
            </a:r>
            <a:r>
              <a:rPr lang="en-US" b="1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(SARIMAX)</a:t>
            </a:r>
            <a:endParaRPr lang="en-US" altLang="en-US" b="1" dirty="0">
              <a:solidFill>
                <a:srgbClr val="000000"/>
              </a:solidFill>
              <a:latin typeface="inheri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 fontScale="92500" lnSpcReduction="20000"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Экзогенный фактор (</a:t>
                </a:r>
                <a:r>
                  <a:rPr lang="en-US" sz="2400" dirty="0" err="1"/>
                  <a:t>exdogs</a:t>
                </a:r>
                <a:r>
                  <a:rPr lang="en-US" sz="2400" dirty="0"/>
                  <a:t>, экзогенные ковариаты)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или набор факторов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 </a:t>
                </a:r>
                <a:r>
                  <a:rPr lang="en-US" sz="2400" dirty="0" err="1" smtClean="0"/>
                  <a:t>явля</a:t>
                </a:r>
                <a:r>
                  <a:rPr lang="ru-RU" sz="2400" dirty="0" smtClean="0"/>
                  <a:t>ю</a:t>
                </a:r>
                <a:r>
                  <a:rPr lang="en-US" sz="2400" dirty="0" err="1" smtClean="0"/>
                  <a:t>тся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дополнительными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факторам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к </a:t>
                </a:r>
                <a:r>
                  <a:rPr lang="en-US" sz="2400" dirty="0" err="1" smtClean="0"/>
                  <a:t>целевой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переменной</a:t>
                </a:r>
                <a:r>
                  <a:rPr lang="ru-RU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которые статистически не зависят от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нее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но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влия</a:t>
                </a:r>
                <a:r>
                  <a:rPr lang="ru-RU" sz="2400" dirty="0" smtClean="0"/>
                  <a:t>ют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на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нее</a:t>
                </a:r>
                <a:r>
                  <a:rPr lang="en-US" sz="2400" dirty="0" smtClean="0"/>
                  <a:t>. </a:t>
                </a:r>
                <a:endParaRPr lang="en-US" sz="24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err="1" smtClean="0"/>
                  <a:t>Например</a:t>
                </a:r>
                <a:r>
                  <a:rPr lang="en-US" sz="2400" dirty="0"/>
                  <a:t>, если средняя цена на нефть на предыдущей неделе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влияет на </a:t>
                </a:r>
                <a:r>
                  <a:rPr lang="en-US" sz="2400" dirty="0" err="1"/>
                  <a:t>обменный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курс</a:t>
                </a:r>
                <a:r>
                  <a:rPr lang="ru-RU" sz="2400" dirty="0" smtClean="0"/>
                  <a:t> валют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на этой неделе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l" rtl="0"/>
                <a:r>
                  <a:rPr lang="en-US" sz="2400" dirty="0"/>
                  <a:t>Вы можете использовать модель SARIMAX, чтобы проверить, влияет ли набор экзогенных переменных </a:t>
                </a:r>
                <a:r>
                  <a:rPr lang="en-US" sz="2400" dirty="0" err="1"/>
                  <a:t>на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основной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временной ряд. </a:t>
                </a:r>
                <a:endParaRPr lang="ru-RU" sz="2400" dirty="0" smtClean="0"/>
              </a:p>
              <a:p>
                <a:pPr algn="l" rtl="0"/>
                <a:r>
                  <a:rPr lang="en-US" sz="2400" dirty="0" err="1" smtClean="0"/>
                  <a:t>Для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ARMAX Факторы могут </a:t>
                </a:r>
                <a:r>
                  <a:rPr lang="en-US" sz="2400" dirty="0" err="1"/>
                  <a:t>быть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введены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как</a:t>
                </a:r>
                <a:endParaRPr lang="en-US" sz="24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algn="l" rtl="0"/>
                <a:r>
                  <a:rPr lang="en-US" sz="2400" dirty="0"/>
                  <a:t> </a:t>
                </a:r>
                <a:r>
                  <a:rPr lang="ru-RU" sz="2400" dirty="0" smtClean="0"/>
                  <a:t>где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коэффициент при </a:t>
                </a:r>
                <a:r>
                  <a:rPr lang="en-US" sz="2400" dirty="0" err="1"/>
                  <a:t>exdogs</a:t>
                </a:r>
                <a:r>
                  <a:rPr lang="en-US" sz="2400" dirty="0"/>
                  <a:t> влиять;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/>
                  <a:t> являются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</a:t>
                </a:r>
                <a:r>
                  <a:rPr lang="ru-RU" sz="2400" dirty="0" err="1"/>
                  <a:t>т</a:t>
                </a:r>
                <a:r>
                  <a:rPr lang="ru-RU" sz="2400" dirty="0"/>
                  <a:t>о</a:t>
                </a:r>
                <a:r>
                  <a:rPr lang="ru-RU" sz="2400" dirty="0" smtClean="0"/>
                  <a:t>е значение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ru-RU" sz="2400" dirty="0" smtClean="0"/>
                  <a:t>того </a:t>
                </a:r>
                <a:r>
                  <a:rPr lang="en-US" sz="2400" dirty="0" err="1" smtClean="0"/>
                  <a:t>экзогенн</a:t>
                </a:r>
                <a:r>
                  <a:rPr lang="ru-RU" sz="2400" dirty="0" smtClean="0"/>
                  <a:t>ого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фактор</a:t>
                </a:r>
                <a:r>
                  <a:rPr lang="ru-RU" sz="2400" dirty="0" smtClean="0"/>
                  <a:t>а</a:t>
                </a:r>
                <a:r>
                  <a:rPr lang="en-US" sz="2400" dirty="0" smtClean="0"/>
                  <a:t>. </a:t>
                </a:r>
                <a:r>
                  <a:rPr lang="en-US" sz="2400" dirty="0"/>
                  <a:t>В более обобщенном виде модель SARIMAX может быть представлена ​​как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algn="l" rtl="0"/>
                <a:r>
                  <a:rPr lang="en-US" sz="2400" dirty="0"/>
                  <a:t> </a:t>
                </a:r>
                <a:r>
                  <a:rPr lang="ru-RU" sz="2400" dirty="0" smtClean="0"/>
                  <a:t>где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sz="2400" dirty="0"/>
                  <a:t> - коэффициенты при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 smtClean="0"/>
                  <a:t>;</a:t>
                </a:r>
                <a:r>
                  <a:rPr lang="ru-RU" sz="2400" dirty="0" smtClean="0"/>
                  <a:t> 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вектор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/>
                  <a:t> для каждого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l" rtl="0"/>
                <a:r>
                  <a:rPr lang="en-US" sz="2400" dirty="0"/>
                  <a:t>В отличие от экзогенных факторов факторы, очевидно коррелирующие с </a:t>
                </a:r>
                <a:r>
                  <a:rPr lang="en-US" sz="2400" dirty="0" err="1" smtClean="0"/>
                  <a:t>рядом</a:t>
                </a:r>
                <a:r>
                  <a:rPr lang="ru-RU" sz="2400" dirty="0" smtClean="0"/>
                  <a:t>(входные)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можно рассматривать как эндогенные (</a:t>
                </a:r>
                <a:r>
                  <a:rPr lang="en-US" sz="2400" dirty="0" err="1"/>
                  <a:t>эндоги</a:t>
                </a:r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Примером эндогенных факторов является влияние осадков на </a:t>
                </a:r>
                <a:r>
                  <a:rPr lang="en-US" sz="2400" dirty="0" err="1"/>
                  <a:t>рост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растений</a:t>
                </a:r>
                <a:r>
                  <a:rPr lang="ru-RU" sz="2400" dirty="0" smtClean="0"/>
                  <a:t> -</a:t>
                </a:r>
                <a:r>
                  <a:rPr lang="en-US" sz="2400" dirty="0"/>
                  <a:t> </a:t>
                </a:r>
                <a:r>
                  <a:rPr lang="en-US" sz="2400" dirty="0" err="1"/>
                  <a:t>факторов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коррелируют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и</a:t>
                </a:r>
                <a:r>
                  <a:rPr lang="ru-RU" sz="2400" dirty="0" smtClean="0"/>
                  <a:t> их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изучают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вместе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4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580" t="-10270" r="-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ru-RU" sz="2000" dirty="0" smtClean="0"/>
                  <a:t>В некоторых случаях </a:t>
                </a:r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аппроксимировать ARMA по его первому члену, который теперь мы будем называть </a:t>
                </a:r>
                <a:r>
                  <a:rPr lang="en-US" sz="2000" dirty="0" err="1"/>
                  <a:t>Авторегрессия</a:t>
                </a:r>
                <a:r>
                  <a:rPr lang="en-US" sz="2000" dirty="0"/>
                  <a:t> модель (AR</a:t>
                </a:r>
                <a:r>
                  <a:rPr lang="en-US" sz="2000" dirty="0" smtClean="0"/>
                  <a:t>)</a:t>
                </a:r>
                <a:r>
                  <a:rPr lang="ru-RU" sz="2000" dirty="0" smtClean="0"/>
                  <a:t>,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как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 или вторым членом, который теперь мы будем называть моделью скользящей средней (MA</a:t>
                </a:r>
                <a:r>
                  <a:rPr lang="en-US" sz="2000" dirty="0" smtClean="0"/>
                  <a:t>)</a:t>
                </a:r>
                <a:r>
                  <a:rPr lang="ru-RU" sz="2000" dirty="0" smtClean="0"/>
                  <a:t>,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как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r>
                  <a:rPr lang="ru-RU" sz="2000" dirty="0" smtClean="0"/>
                  <a:t>В первом случае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модель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зависит от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 smtClean="0"/>
                  <a:t>коэффициент</a:t>
                </a:r>
                <a:r>
                  <a:rPr lang="ru-RU" sz="2000" dirty="0" err="1" smtClean="0"/>
                  <a:t>ов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 smtClean="0"/>
                  <a:t> – можно сказать, </a:t>
                </a:r>
                <a:r>
                  <a:rPr lang="en-US" sz="2000" dirty="0" err="1" smtClean="0"/>
                  <a:t>что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модель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𝐴𝑅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/>
                  <a:t>имеет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порядок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r>
                  <a:rPr lang="en-US" sz="2000" dirty="0"/>
                  <a:t> </a:t>
                </a:r>
                <a:r>
                  <a:rPr lang="ru-RU" sz="2000" dirty="0" smtClean="0"/>
                  <a:t>Во втором </a:t>
                </a:r>
                <a:r>
                  <a:rPr lang="ru-RU" sz="2000" dirty="0"/>
                  <a:t>случае</a:t>
                </a:r>
                <a:r>
                  <a:rPr lang="en-US" sz="2000" dirty="0"/>
                  <a:t> </a:t>
                </a:r>
                <a:r>
                  <a:rPr lang="en-US" sz="2000" dirty="0" err="1"/>
                  <a:t>модель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зависит от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 smtClean="0"/>
                  <a:t>коэффициент</a:t>
                </a:r>
                <a:r>
                  <a:rPr lang="ru-RU" sz="2000" dirty="0" err="1" smtClean="0"/>
                  <a:t>ов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– можно сказать, </a:t>
                </a:r>
                <a:r>
                  <a:rPr lang="en-US" sz="2000" dirty="0" err="1"/>
                  <a:t>что</a:t>
                </a:r>
                <a:r>
                  <a:rPr lang="en-US" sz="2000" dirty="0"/>
                  <a:t> </a:t>
                </a:r>
                <a:r>
                  <a:rPr lang="en-US" sz="2000" dirty="0" err="1"/>
                  <a:t>модель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r>
                  <a:rPr lang="en-US" sz="2000" dirty="0"/>
                  <a:t> имеет </a:t>
                </a:r>
                <a:r>
                  <a:rPr lang="ru-RU" sz="2000" dirty="0"/>
                  <a:t>порядок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  <a:blipFill>
                <a:blip r:embed="rId2"/>
                <a:stretch>
                  <a:fillRect l="-489" t="-1168" r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6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 smtClean="0"/>
                  <a:t>Задача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ARMA-</a:t>
                </a:r>
                <a:r>
                  <a:rPr lang="en-US" sz="2000" dirty="0" err="1" smtClean="0"/>
                  <a:t>аппроксимации</a:t>
                </a:r>
                <a:r>
                  <a:rPr lang="ru-RU" sz="2000" dirty="0" smtClean="0"/>
                  <a:t> (построения АРСС модели)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- </a:t>
                </a:r>
                <a:r>
                  <a:rPr lang="en-US" sz="2000" dirty="0" err="1"/>
                  <a:t>найти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весовые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 smtClean="0"/>
                  <a:t>и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</a:t>
                </a:r>
                <a:r>
                  <a:rPr lang="ru-RU" sz="2000" dirty="0" smtClean="0"/>
                  <a:t>оценить их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порядки, приближающие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 smtClean="0"/>
                  <a:t>лучше всего к исходному процессу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. 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Как правило, эту задачу можно решить регрессионными методами. </a:t>
                </a:r>
              </a:p>
              <a:p>
                <a:pPr algn="l" rtl="0"/>
                <a:r>
                  <a:rPr lang="en-US" sz="2000" dirty="0"/>
                  <a:t>Для этого необходимо выбрать часть ряда </a:t>
                </a:r>
                <a:r>
                  <a:rPr lang="en-US" sz="2000" dirty="0" err="1"/>
                  <a:t>для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аппроксимации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(</a:t>
                </a:r>
                <a:r>
                  <a:rPr lang="ru-RU" sz="2000" dirty="0" err="1" smtClean="0"/>
                  <a:t>тренеровочную</a:t>
                </a:r>
                <a:r>
                  <a:rPr lang="ru-RU" sz="2000" dirty="0" smtClean="0"/>
                  <a:t> выборку)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 </a:t>
                </a:r>
                <a:r>
                  <a:rPr lang="en-US" sz="2000" dirty="0" err="1"/>
                  <a:t>проверить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результат</a:t>
                </a:r>
                <a:r>
                  <a:rPr lang="ru-RU" sz="2000" dirty="0" smtClean="0"/>
                  <a:t> (тестовая выборка)</a:t>
                </a:r>
                <a:r>
                  <a:rPr lang="en-US" sz="2000" dirty="0" smtClean="0"/>
                  <a:t>. 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Если мы знаем коэффициенты ARMA, мы можем предсказать будущие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с </a:t>
                </a:r>
                <a:r>
                  <a:rPr lang="en-US" sz="2000" dirty="0"/>
                  <a:t>использованием уравнения ARMA.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  <a:blipFill>
                <a:blip r:embed="rId2"/>
                <a:stretch>
                  <a:fillRect l="-489" t="-11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 smtClean="0"/>
              <a:t>одели</a:t>
            </a:r>
            <a:r>
              <a:rPr lang="ru-RU" sz="3600" b="1" dirty="0" smtClean="0"/>
              <a:t> интегрированной</a:t>
            </a:r>
            <a:r>
              <a:rPr lang="en-US" sz="3600" b="1" dirty="0" smtClean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</a:t>
            </a:r>
            <a:r>
              <a:rPr lang="en-US" sz="3600" b="1" dirty="0" smtClean="0"/>
              <a:t>AR</a:t>
            </a:r>
            <a:r>
              <a:rPr lang="en-US" sz="3600" b="1" dirty="0"/>
              <a:t>I</a:t>
            </a:r>
            <a:r>
              <a:rPr lang="en-US" sz="3600" b="1" dirty="0" smtClean="0"/>
              <a:t>MA</a:t>
            </a:r>
            <a:r>
              <a:rPr lang="en-US" sz="3600" b="1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2" y="1279187"/>
            <a:ext cx="11232776" cy="5746377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Основным недостатком процесса ARMA в ранее описанной форме является </a:t>
            </a:r>
            <a:r>
              <a:rPr lang="en-US" sz="2000" dirty="0" err="1"/>
              <a:t>внутреннее</a:t>
            </a:r>
            <a:r>
              <a:rPr lang="en-US" sz="2000" dirty="0"/>
              <a:t> </a:t>
            </a:r>
            <a:r>
              <a:rPr lang="en-US" sz="2000" dirty="0" err="1" smtClean="0"/>
              <a:t>требование</a:t>
            </a:r>
            <a:r>
              <a:rPr lang="en-US" sz="2000" dirty="0" smtClean="0"/>
              <a:t> </a:t>
            </a:r>
            <a:r>
              <a:rPr lang="ru-RU" sz="2000" dirty="0" smtClean="0"/>
              <a:t>стационарности</a:t>
            </a:r>
            <a:r>
              <a:rPr lang="en-US" sz="2000" dirty="0" smtClean="0"/>
              <a:t>, </a:t>
            </a:r>
            <a:r>
              <a:rPr lang="en-US" sz="2000" dirty="0"/>
              <a:t>которое лежит в процедуре поиска коэффициентов. </a:t>
            </a:r>
          </a:p>
          <a:p>
            <a:pPr algn="l" rtl="0"/>
            <a:r>
              <a:rPr lang="en-US" sz="2000" dirty="0"/>
              <a:t>Действительно, если нам требуется получить наилучшее приближение (наименьшую ошибку) для одной части ряда - ряд должен быть аналогичным (или иметь аналогичное поведение) для своих будущих частей, чтобы гарантировать ту же ошибку.</a:t>
            </a:r>
          </a:p>
          <a:p>
            <a:pPr algn="l" rtl="0"/>
            <a:r>
              <a:rPr lang="en-US" sz="2000" dirty="0"/>
              <a:t>На самом деле, при анализе временных рядов для уменьшения (или устранения) обсуждаемого </a:t>
            </a:r>
            <a:r>
              <a:rPr lang="en-US" sz="2000" dirty="0" err="1"/>
              <a:t>требования</a:t>
            </a:r>
            <a:r>
              <a:rPr lang="en-US" sz="2000" dirty="0"/>
              <a:t> </a:t>
            </a:r>
            <a:r>
              <a:rPr lang="ru-RU" sz="2000" dirty="0" smtClean="0"/>
              <a:t>постоянства</a:t>
            </a:r>
            <a:r>
              <a:rPr lang="en-US" sz="2000" dirty="0" smtClean="0"/>
              <a:t> </a:t>
            </a:r>
            <a:r>
              <a:rPr lang="en-US" sz="2000" dirty="0"/>
              <a:t>в первую очередь мы должны </a:t>
            </a:r>
            <a:r>
              <a:rPr lang="en-US" sz="2000" dirty="0" err="1"/>
              <a:t>достичь</a:t>
            </a:r>
            <a:r>
              <a:rPr lang="en-US" sz="2000" dirty="0"/>
              <a:t> </a:t>
            </a:r>
            <a:r>
              <a:rPr lang="en-US" sz="2000" dirty="0" err="1" smtClean="0"/>
              <a:t>стационарности</a:t>
            </a:r>
            <a:r>
              <a:rPr lang="en-US" sz="2000" dirty="0" smtClean="0"/>
              <a:t>. </a:t>
            </a:r>
            <a:endParaRPr lang="en-US" sz="2000" dirty="0"/>
          </a:p>
          <a:p>
            <a:pPr algn="l" rtl="0"/>
            <a:r>
              <a:rPr lang="en-US" sz="2000" dirty="0"/>
              <a:t>Мы можем свести задачу к стационарной, попробовав некоторые обратимые преобразования. Как правило, это можно сделать, взяв численную производную.</a:t>
            </a:r>
          </a:p>
          <a:p>
            <a:pPr algn="l" rtl="0"/>
            <a:r>
              <a:rPr lang="ru-RU" sz="2000" b="1" dirty="0" smtClean="0"/>
              <a:t>Такая</a:t>
            </a:r>
            <a:r>
              <a:rPr lang="en-US" sz="2000" b="1" dirty="0" smtClean="0"/>
              <a:t> </a:t>
            </a:r>
            <a:r>
              <a:rPr lang="en-US" sz="2000" b="1" dirty="0"/>
              <a:t>модель называется интегрированной авторегрессионной скользящей средней (ARIMA).</a:t>
            </a:r>
          </a:p>
        </p:txBody>
      </p:sp>
    </p:spTree>
    <p:extLst>
      <p:ext uri="{BB962C8B-B14F-4D97-AF65-F5344CB8AC3E}">
        <p14:creationId xmlns:p14="http://schemas.microsoft.com/office/powerpoint/2010/main" val="34403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Лаговая форма 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</p:spPr>
            <p:txBody>
              <a:bodyPr>
                <a:normAutofit fontScale="62500" lnSpcReduction="20000"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 Обозначим производную как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численная производная может быть вычислена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=0: 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=1: 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т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В случае рассмотрения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вместо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мы делаем предположение, </a:t>
                </a:r>
                <a:r>
                  <a:rPr lang="en-US" dirty="0" err="1"/>
                  <a:t>что</a:t>
                </a:r>
                <a:r>
                  <a:rPr lang="en-US" dirty="0"/>
                  <a:t> </a:t>
                </a:r>
                <a:r>
                  <a:rPr lang="en-US" dirty="0" err="1" smtClean="0"/>
                  <a:t>производная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имеет</a:t>
                </a:r>
                <a:r>
                  <a:rPr lang="en-US" dirty="0" smtClean="0"/>
                  <a:t> </a:t>
                </a:r>
                <a:r>
                  <a:rPr lang="en-US" dirty="0" err="1"/>
                  <a:t>стационарное</a:t>
                </a:r>
                <a:r>
                  <a:rPr lang="en-US" dirty="0"/>
                  <a:t> </a:t>
                </a:r>
                <a:r>
                  <a:rPr lang="en-US" dirty="0" err="1" smtClean="0"/>
                  <a:t>поведение</a:t>
                </a:r>
                <a:r>
                  <a:rPr lang="ru-RU" dirty="0" smtClean="0"/>
                  <a:t> (как правило разности значений рядов более стационарны, чем сами ряды)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Определим оператор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 smtClean="0"/>
                  <a:t>как отображение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котор</a:t>
                </a:r>
                <a:r>
                  <a:rPr lang="ru-RU" dirty="0" err="1" smtClean="0"/>
                  <a:t>ое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преобразует</a:t>
                </a:r>
                <a:r>
                  <a:rPr lang="ru-RU" dirty="0" smtClean="0"/>
                  <a:t> одни</a:t>
                </a:r>
                <a:r>
                  <a:rPr lang="en-US" dirty="0" smtClean="0"/>
                  <a:t> </a:t>
                </a:r>
                <a:r>
                  <a:rPr lang="en-US" dirty="0"/>
                  <a:t>последовательности в </a:t>
                </a:r>
                <a:r>
                  <a:rPr lang="ru-RU" dirty="0" smtClean="0"/>
                  <a:t>другие </a:t>
                </a:r>
                <a:r>
                  <a:rPr lang="en-US" dirty="0" err="1" smtClean="0"/>
                  <a:t>последовательности</a:t>
                </a:r>
                <a:r>
                  <a:rPr lang="ru-RU" dirty="0" smtClean="0"/>
                  <a:t>,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как</a:t>
                </a:r>
                <a:endParaRPr lang="en-US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для всех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 smtClean="0"/>
                  <a:t>Тогда м</a:t>
                </a:r>
                <a:r>
                  <a:rPr lang="en-US" dirty="0" smtClean="0"/>
                  <a:t>ы </a:t>
                </a:r>
                <a:r>
                  <a:rPr lang="ru-RU" dirty="0" smtClean="0"/>
                  <a:t>можем</a:t>
                </a:r>
                <a:r>
                  <a:rPr lang="en-US" dirty="0" smtClean="0"/>
                  <a:t> </a:t>
                </a:r>
                <a:r>
                  <a:rPr lang="en-US" dirty="0"/>
                  <a:t>написать </a:t>
                </a:r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в том смысле, что для данной последовательности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вводим новую последовательность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𝐿𝑦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 smtClean="0"/>
                  <a:t>такую, </a:t>
                </a:r>
                <a:r>
                  <a:rPr lang="en-US" dirty="0" err="1" smtClean="0"/>
                  <a:t>что</a:t>
                </a:r>
                <a:r>
                  <a:rPr lang="en-US" dirty="0" smtClean="0"/>
                  <a:t> </a:t>
                </a:r>
                <a:r>
                  <a:rPr lang="en-US" dirty="0"/>
                  <a:t>в </a:t>
                </a:r>
                <a:r>
                  <a:rPr lang="ru-RU" dirty="0" smtClean="0"/>
                  <a:t>момент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врем</a:t>
                </a:r>
                <a:r>
                  <a:rPr lang="ru-RU" dirty="0" err="1" smtClean="0"/>
                  <a:t>ени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 smtClean="0"/>
                  <a:t>новая </a:t>
                </a:r>
                <a:r>
                  <a:rPr lang="ru-RU" dirty="0" err="1" smtClean="0"/>
                  <a:t>последовательнотсь</a:t>
                </a:r>
                <a:r>
                  <a:rPr lang="ru-RU" dirty="0" smtClean="0"/>
                  <a:t> </a:t>
                </a:r>
                <a:r>
                  <a:rPr lang="en-US" dirty="0" err="1" smtClean="0"/>
                  <a:t>равна</a:t>
                </a:r>
                <a:r>
                  <a:rPr lang="en-US" dirty="0" smtClean="0"/>
                  <a:t> </a:t>
                </a:r>
                <a:r>
                  <a:rPr lang="en-US" dirty="0"/>
                  <a:t>исходной последовательности в момент </a:t>
                </a:r>
                <a:r>
                  <a:rPr lang="en-US" dirty="0" err="1"/>
                  <a:t>времени</a:t>
                </a:r>
                <a:r>
                  <a:rPr lang="en-US" dirty="0"/>
                  <a:t> </a:t>
                </a:r>
                <a:r>
                  <a:rPr lang="en-US" dirty="0" smtClean="0"/>
                  <a:t>n-1</a:t>
                </a:r>
                <a:r>
                  <a:rPr lang="en-US" dirty="0"/>
                  <a:t>, </a:t>
                </a:r>
                <a:r>
                  <a:rPr lang="en-US" dirty="0" err="1"/>
                  <a:t>поэтому</a:t>
                </a:r>
                <a:r>
                  <a:rPr lang="en-US" dirty="0"/>
                  <a:t> </a:t>
                </a:r>
                <a:r>
                  <a:rPr lang="ru-RU" dirty="0" smtClean="0"/>
                  <a:t>и </a:t>
                </a:r>
                <a:r>
                  <a:rPr lang="en-US" dirty="0" err="1" smtClean="0"/>
                  <a:t>обозначение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(для краткости снимаем скобки).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 smtClean="0"/>
                  <a:t>Отображение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называется </a:t>
                </a:r>
                <a:r>
                  <a:rPr lang="en-US" b="1" dirty="0"/>
                  <a:t>оператор запаздывания</a:t>
                </a:r>
                <a:r>
                  <a:rPr lang="en-US" dirty="0"/>
                  <a:t>, </a:t>
                </a:r>
                <a:r>
                  <a:rPr lang="en-US" dirty="0" err="1"/>
                  <a:t>или</a:t>
                </a:r>
                <a:r>
                  <a:rPr lang="en-US" dirty="0"/>
                  <a:t> </a:t>
                </a:r>
                <a:r>
                  <a:rPr lang="ru-RU" b="1" dirty="0" smtClean="0"/>
                  <a:t>лаговый</a:t>
                </a:r>
                <a:r>
                  <a:rPr lang="en-US" b="1" dirty="0" smtClean="0"/>
                  <a:t> </a:t>
                </a:r>
                <a:r>
                  <a:rPr lang="en-US" b="1" dirty="0"/>
                  <a:t>оператор</a:t>
                </a:r>
                <a:r>
                  <a:rPr lang="en-US" dirty="0"/>
                  <a:t>. Таким же образом мы </a:t>
                </a:r>
                <a:r>
                  <a:rPr lang="en-US" dirty="0" err="1"/>
                  <a:t>можем</a:t>
                </a:r>
                <a:r>
                  <a:rPr lang="en-US" dirty="0"/>
                  <a:t> </a:t>
                </a:r>
                <a:r>
                  <a:rPr lang="en-US" dirty="0" err="1" smtClean="0"/>
                  <a:t>определить</a:t>
                </a:r>
                <a:r>
                  <a:rPr lang="ru-RU" dirty="0" smtClean="0"/>
                  <a:t> более длительные </a:t>
                </a:r>
                <a:r>
                  <a:rPr lang="ru-RU" dirty="0" err="1" smtClean="0"/>
                  <a:t>запаздования</a:t>
                </a:r>
                <a:endParaRPr lang="en-US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  <a:blipFill>
                <a:blip r:embed="rId2"/>
                <a:stretch>
                  <a:fillRect l="-380" t="-637" r="-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0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Лаговая форма ARIMA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77154"/>
                <a:ext cx="10515600" cy="5731295"/>
              </a:xfrm>
            </p:spPr>
            <p:txBody>
              <a:bodyPr>
                <a:normAutofit fontScale="55000" lnSpcReduction="20000"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 </a:t>
                </a:r>
                <a:r>
                  <a:rPr lang="en-US" dirty="0" err="1"/>
                  <a:t>Используя</a:t>
                </a:r>
                <a:r>
                  <a:rPr lang="en-US" dirty="0"/>
                  <a:t> </a:t>
                </a:r>
                <a:r>
                  <a:rPr lang="ru-RU" dirty="0" smtClean="0"/>
                  <a:t>введенные</a:t>
                </a:r>
                <a:r>
                  <a:rPr lang="en-US" dirty="0" smtClean="0"/>
                  <a:t> </a:t>
                </a:r>
                <a:r>
                  <a:rPr lang="en-US" dirty="0"/>
                  <a:t>обозначения, мы можем определить модель AR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и модель МА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Таким образом, </a:t>
                </a:r>
                <a:r>
                  <a:rPr lang="en-US" dirty="0" smtClean="0"/>
                  <a:t>ARMA (</a:t>
                </a:r>
                <a:r>
                  <a:rPr lang="en-US" dirty="0" err="1" smtClean="0"/>
                  <a:t>р,q</a:t>
                </a:r>
                <a:r>
                  <a:rPr lang="en-US" dirty="0" smtClean="0"/>
                  <a:t>) </a:t>
                </a:r>
                <a:r>
                  <a:rPr lang="en-US" dirty="0"/>
                  <a:t>модель </a:t>
                </a:r>
                <a:r>
                  <a:rPr lang="en-US" dirty="0" err="1"/>
                  <a:t>может</a:t>
                </a:r>
                <a:r>
                  <a:rPr lang="en-US" dirty="0"/>
                  <a:t> </a:t>
                </a:r>
                <a:r>
                  <a:rPr lang="en-US" dirty="0" err="1"/>
                  <a:t>быть</a:t>
                </a:r>
                <a:r>
                  <a:rPr lang="en-US" dirty="0"/>
                  <a:t> </a:t>
                </a:r>
                <a:r>
                  <a:rPr lang="en-US" dirty="0" err="1" smtClean="0"/>
                  <a:t>дан</a:t>
                </a:r>
                <a:r>
                  <a:rPr lang="ru-RU" dirty="0" smtClean="0"/>
                  <a:t>а</a:t>
                </a:r>
                <a:r>
                  <a:rPr lang="en-US" dirty="0" smtClean="0"/>
                  <a:t> </a:t>
                </a:r>
                <a:r>
                  <a:rPr lang="en-US" dirty="0"/>
                  <a:t>в </a:t>
                </a:r>
                <a:r>
                  <a:rPr lang="en-US" dirty="0" err="1"/>
                  <a:t>виде</a:t>
                </a:r>
                <a:r>
                  <a:rPr lang="en-US" dirty="0"/>
                  <a:t> </a:t>
                </a:r>
                <a:r>
                  <a:rPr lang="ru-RU" dirty="0" smtClean="0"/>
                  <a:t>с </a:t>
                </a:r>
                <a:r>
                  <a:rPr lang="en-US" dirty="0" err="1" smtClean="0"/>
                  <a:t>лаг</a:t>
                </a:r>
                <a:r>
                  <a:rPr lang="ru-RU" dirty="0" err="1" smtClean="0"/>
                  <a:t>овым</a:t>
                </a:r>
                <a:r>
                  <a:rPr lang="ru-RU" dirty="0" smtClean="0"/>
                  <a:t> оператором</a:t>
                </a:r>
                <a:r>
                  <a:rPr lang="en-US" dirty="0" smtClean="0"/>
                  <a:t> </a:t>
                </a:r>
                <a:r>
                  <a:rPr lang="en-US" dirty="0"/>
                  <a:t>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В </a:t>
                </a:r>
                <a:r>
                  <a:rPr lang="en-US" dirty="0" err="1"/>
                  <a:t>форме</a:t>
                </a:r>
                <a:r>
                  <a:rPr lang="en-US" dirty="0"/>
                  <a:t> </a:t>
                </a:r>
                <a:r>
                  <a:rPr lang="ru-RU" dirty="0" smtClean="0"/>
                  <a:t>лагового оператора</a:t>
                </a:r>
                <a:r>
                  <a:rPr lang="en-US" dirty="0" smtClean="0"/>
                  <a:t> </a:t>
                </a:r>
                <a:r>
                  <a:rPr lang="en-US" dirty="0"/>
                  <a:t>мы можем определить числовую производную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Используя определение производной, мы можем написать ARIMA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p,d,q</a:t>
                </a:r>
                <a:r>
                  <a:rPr lang="en-US" dirty="0" smtClean="0"/>
                  <a:t>) </a:t>
                </a:r>
                <a:r>
                  <a:rPr lang="en-US" dirty="0"/>
                  <a:t>модель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ru-RU" dirty="0" smtClean="0"/>
                  <a:t>Отметим, что </a:t>
                </a:r>
                <a:r>
                  <a:rPr lang="en-US" dirty="0" err="1" smtClean="0"/>
                  <a:t>если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имеет линейный тренд; если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квадратичный тренд и т. д. если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 smtClean="0"/>
                  <a:t> не имеет тренда.</a:t>
                </a:r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77154"/>
                <a:ext cx="10515600" cy="5731295"/>
              </a:xfrm>
              <a:blipFill>
                <a:blip r:embed="rId2"/>
                <a:stretch>
                  <a:fillRect l="-174" t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4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Лаговая форма ARIMA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9" y="905436"/>
                <a:ext cx="11593046" cy="5853952"/>
              </a:xfrm>
            </p:spPr>
            <p:txBody>
              <a:bodyPr>
                <a:normAutofit fontScale="55000" lnSpcReduction="20000"/>
              </a:bodyPr>
              <a:lstStyle/>
              <a:p>
                <a:pPr algn="l" rtl="0"/>
                <a:r>
                  <a:rPr lang="en-US" sz="2600" dirty="0" smtClean="0"/>
                  <a:t> В некоторых случаях вы можете встретить </a:t>
                </a:r>
                <a:r>
                  <a:rPr lang="en-US" sz="2600" dirty="0" err="1"/>
                  <a:t>следующие</a:t>
                </a:r>
                <a:r>
                  <a:rPr lang="en-US" sz="2600" dirty="0"/>
                  <a:t> </a:t>
                </a:r>
                <a:r>
                  <a:rPr lang="en-US" sz="2600" dirty="0" err="1" smtClean="0"/>
                  <a:t>формы</a:t>
                </a:r>
                <a:r>
                  <a:rPr lang="ru-RU" sz="2600" dirty="0" smtClean="0"/>
                  <a:t> записи</a:t>
                </a:r>
                <a:r>
                  <a:rPr lang="en-US" sz="2600" dirty="0" smtClean="0"/>
                  <a:t> </a:t>
                </a:r>
                <a:r>
                  <a:rPr lang="en-US" sz="2600" dirty="0"/>
                  <a:t>ARIMA</a:t>
                </a:r>
              </a:p>
              <a:p>
                <a:pPr marL="0" indent="0" algn="l" rtl="0">
                  <a:buNone/>
                </a:pPr>
                <a:r>
                  <a:rPr lang="en-US" sz="2600" dirty="0"/>
                  <a:t>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(1):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(2.1):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)+(1+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(2.2):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(3):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(4):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600" dirty="0"/>
              </a:p>
              <a:p>
                <a:pPr algn="l" rtl="0"/>
                <a:r>
                  <a:rPr lang="ru-RU" sz="2600" dirty="0" smtClean="0"/>
                  <a:t>где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600" dirty="0"/>
                  <a:t> некоторая дополнительная детерминированная константа или медленное изменение почти детерминированного тренда и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- детерминированный линейный тренд;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это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оператор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 algn="ctr" rtl="0">
                  <a:buNone/>
                </a:pPr>
                <a:r>
                  <a:rPr lang="en-US" dirty="0"/>
                  <a:t>а также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это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𝑀𝐴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оператор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r>
                  <a:rPr lang="ru-RU" dirty="0" smtClean="0"/>
                  <a:t>О</a:t>
                </a:r>
                <a:r>
                  <a:rPr lang="en-US" dirty="0" err="1" smtClean="0"/>
                  <a:t>братите</a:t>
                </a:r>
                <a:r>
                  <a:rPr lang="en-US" dirty="0" smtClean="0"/>
                  <a:t> </a:t>
                </a:r>
                <a:r>
                  <a:rPr lang="en-US" dirty="0"/>
                  <a:t>внимание, если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постоянна - ее можно исключить вычитанием среднего значения.</a:t>
                </a:r>
              </a:p>
              <a:p>
                <a:pPr algn="l" rtl="0"/>
                <a:endParaRPr lang="en-US" sz="2600" dirty="0"/>
              </a:p>
              <a:p>
                <a:pPr algn="l" rtl="0"/>
                <a:endParaRPr lang="en-US" sz="2600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9" y="905436"/>
                <a:ext cx="11593046" cy="5853952"/>
              </a:xfrm>
              <a:blipFill>
                <a:blip r:embed="rId2"/>
                <a:stretch>
                  <a:fillRect l="-158" t="-1146" r="-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489680C595D7F4DBC2E94F9C2463AE9" ma:contentTypeVersion="0" ma:contentTypeDescription="Создание документа." ma:contentTypeScope="" ma:versionID="b1825ab652b8899934f626092ba2591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365164-BC8A-4C5E-B86F-BB5196A4E651}"/>
</file>

<file path=customXml/itemProps2.xml><?xml version="1.0" encoding="utf-8"?>
<ds:datastoreItem xmlns:ds="http://schemas.openxmlformats.org/officeDocument/2006/customXml" ds:itemID="{2CE3B555-D8D9-4E16-AA6D-C7DA3F02F32D}"/>
</file>

<file path=customXml/itemProps3.xml><?xml version="1.0" encoding="utf-8"?>
<ds:datastoreItem xmlns:ds="http://schemas.openxmlformats.org/officeDocument/2006/customXml" ds:itemID="{167A0463-FD02-4C9B-A3CA-21A30EB4E8B7}"/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2123</Words>
  <Application>Microsoft Office PowerPoint</Application>
  <PresentationFormat>Широкоэкранный</PresentationFormat>
  <Paragraphs>267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Cambria Math</vt:lpstr>
      <vt:lpstr>georgia</vt:lpstr>
      <vt:lpstr>georgia</vt:lpstr>
      <vt:lpstr>inherit</vt:lpstr>
      <vt:lpstr>Times New Roman</vt:lpstr>
      <vt:lpstr>Тема Office</vt:lpstr>
      <vt:lpstr>Модели авторегрессии  скользящего среднего  </vt:lpstr>
      <vt:lpstr>Модели авторегресси - скользящего среднего (ARMA)</vt:lpstr>
      <vt:lpstr>Модели авторегресси - скользящего среднего (ARMA)</vt:lpstr>
      <vt:lpstr>Модели авторегресси - скользящего среднего (ARMA)</vt:lpstr>
      <vt:lpstr>Модели авторегресси - скользящего среднего (ARMA)</vt:lpstr>
      <vt:lpstr>Модели интегрированной авторегресси - скользящего среднего (ARIMA)</vt:lpstr>
      <vt:lpstr>Лаговая форма ARIMA</vt:lpstr>
      <vt:lpstr>Лаговая форма ARIMA</vt:lpstr>
      <vt:lpstr>Лаговая форма ARIMA</vt:lpstr>
      <vt:lpstr>Модель ARIMA</vt:lpstr>
      <vt:lpstr>Стационарность ARIMA</vt:lpstr>
      <vt:lpstr>Выбор порядка ARIMA</vt:lpstr>
      <vt:lpstr>Модель сезонной интегрированной авторегресси - скользящего среднего  (SARIMA).</vt:lpstr>
      <vt:lpstr>Формы SARIMA</vt:lpstr>
      <vt:lpstr>SARIMA Пример</vt:lpstr>
      <vt:lpstr>SARIMA Пример</vt:lpstr>
      <vt:lpstr>SARIMA Пример</vt:lpstr>
      <vt:lpstr>Алгоритм подбора модели SARIMA</vt:lpstr>
      <vt:lpstr>SARIMA Выбор порядка</vt:lpstr>
      <vt:lpstr>SARIMA Выбор порядка. Примечания</vt:lpstr>
      <vt:lpstr>SARIMA Выбор порядка. Примечания</vt:lpstr>
      <vt:lpstr>SARIMA Выбор порядка. Пример</vt:lpstr>
      <vt:lpstr>SARIMA Выбор порядка. Пример</vt:lpstr>
      <vt:lpstr>SARIMA Выбор порядка. Пример</vt:lpstr>
      <vt:lpstr>SARIMA Выбор порядка. Пример</vt:lpstr>
      <vt:lpstr>Оценка коэффициента ARMA</vt:lpstr>
      <vt:lpstr>Пример оценки коэффициента ARMA</vt:lpstr>
      <vt:lpstr>Пример оценки коэффициента ARMA</vt:lpstr>
      <vt:lpstr>Пример оценки коэффициента ARMA</vt:lpstr>
      <vt:lpstr>Другие модели, подобные SARIMA</vt:lpstr>
      <vt:lpstr>Экзогенные факторы (SARIMAX)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 </dc:title>
  <dc:creator>Ронкин Михаил Владимирович</dc:creator>
  <cp:lastModifiedBy>Ронкин Михаил Владимирович</cp:lastModifiedBy>
  <cp:revision>37</cp:revision>
  <dcterms:created xsi:type="dcterms:W3CDTF">2021-11-21T16:45:21Z</dcterms:created>
  <dcterms:modified xsi:type="dcterms:W3CDTF">2021-12-02T07:05:43Z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0x0101008489680C595D7F4DBC2E94F9C2463AE9</vt:lpwstr>
  </property>
</Properties>
</file>